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3" r:id="rId2"/>
    <p:sldId id="397" r:id="rId3"/>
    <p:sldId id="317" r:id="rId4"/>
    <p:sldId id="338" r:id="rId5"/>
    <p:sldId id="340" r:id="rId6"/>
    <p:sldId id="414" r:id="rId7"/>
    <p:sldId id="387" r:id="rId8"/>
    <p:sldId id="322" r:id="rId9"/>
    <p:sldId id="421" r:id="rId10"/>
    <p:sldId id="422" r:id="rId11"/>
    <p:sldId id="375" r:id="rId12"/>
    <p:sldId id="417" r:id="rId13"/>
    <p:sldId id="423" r:id="rId14"/>
    <p:sldId id="382" r:id="rId15"/>
    <p:sldId id="424" r:id="rId16"/>
    <p:sldId id="370" r:id="rId17"/>
    <p:sldId id="418" r:id="rId18"/>
    <p:sldId id="426" r:id="rId19"/>
    <p:sldId id="427" r:id="rId20"/>
    <p:sldId id="334" r:id="rId21"/>
    <p:sldId id="425" r:id="rId22"/>
    <p:sldId id="310" r:id="rId23"/>
  </p:sldIdLst>
  <p:sldSz cx="9144000" cy="6858000" type="screen4x3"/>
  <p:notesSz cx="6858000" cy="91440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66"/>
    <a:srgbClr val="FF0000"/>
    <a:srgbClr val="FFCC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70" autoAdjust="0"/>
    <p:restoredTop sz="76510" autoAdjust="0"/>
  </p:normalViewPr>
  <p:slideViewPr>
    <p:cSldViewPr>
      <p:cViewPr varScale="1">
        <p:scale>
          <a:sx n="59" d="100"/>
          <a:sy n="59" d="100"/>
        </p:scale>
        <p:origin x="-157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vl1pPr>
          </a:lstStyle>
          <a:p>
            <a:pPr>
              <a:defRPr/>
            </a:pPr>
            <a:endParaRPr lang="en-US"/>
          </a:p>
        </p:txBody>
      </p:sp>
      <p:sp>
        <p:nvSpPr>
          <p:cNvPr id="542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vl1pPr>
          </a:lstStyle>
          <a:p>
            <a:pPr>
              <a:defRPr/>
            </a:pPr>
            <a:endParaRPr lang="en-US"/>
          </a:p>
        </p:txBody>
      </p:sp>
      <p:sp>
        <p:nvSpPr>
          <p:cNvPr id="696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42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vl1pPr>
          </a:lstStyle>
          <a:p>
            <a:pPr>
              <a:defRPr/>
            </a:pPr>
            <a:endParaRPr lang="en-US"/>
          </a:p>
        </p:txBody>
      </p:sp>
      <p:sp>
        <p:nvSpPr>
          <p:cNvPr id="542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vl1pPr>
          </a:lstStyle>
          <a:p>
            <a:pPr>
              <a:defRPr/>
            </a:pPr>
            <a:fld id="{64D3989D-E6FF-469E-AA64-3369D8BB8C41}" type="slidenum">
              <a:rPr lang="en-US"/>
              <a:pPr>
                <a:defRPr/>
              </a:pPr>
              <a:t>‹#›</a:t>
            </a:fld>
            <a:endParaRPr lang="en-US"/>
          </a:p>
        </p:txBody>
      </p:sp>
    </p:spTree>
    <p:extLst>
      <p:ext uri="{BB962C8B-B14F-4D97-AF65-F5344CB8AC3E}">
        <p14:creationId xmlns="" xmlns:p14="http://schemas.microsoft.com/office/powerpoint/2010/main" val="36604281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5F7B12E8-299D-4CE3-BA53-4AC3D7D6F8C6}" type="slidenum">
              <a:rPr lang="en-US" smtClean="0"/>
              <a:pPr/>
              <a:t>1</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marL="228600" indent="-228600" eaLnBrk="1" hangingPunct="1"/>
            <a:endParaRPr lang="en-US" baseline="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89FD8C96-AEC0-45D4-B646-58097D081657}" type="slidenum">
              <a:rPr lang="en-US" smtClean="0"/>
              <a:pPr/>
              <a:t>11</a:t>
            </a:fld>
            <a:endParaRPr 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4D3989D-E6FF-469E-AA64-3369D8BB8C41}" type="slidenum">
              <a:rPr lang="en-US" smtClean="0"/>
              <a:pPr>
                <a:defRPr/>
              </a:pPr>
              <a:t>12</a:t>
            </a:fld>
            <a:endParaRPr lang="en-US"/>
          </a:p>
        </p:txBody>
      </p:sp>
    </p:spTree>
    <p:extLst>
      <p:ext uri="{BB962C8B-B14F-4D97-AF65-F5344CB8AC3E}">
        <p14:creationId xmlns="" xmlns:p14="http://schemas.microsoft.com/office/powerpoint/2010/main" val="2986721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endParaRPr lang="en-US" smtClean="0"/>
          </a:p>
        </p:txBody>
      </p:sp>
      <p:sp>
        <p:nvSpPr>
          <p:cNvPr id="101380" name="Slide Number Placeholder 3"/>
          <p:cNvSpPr>
            <a:spLocks noGrp="1"/>
          </p:cNvSpPr>
          <p:nvPr>
            <p:ph type="sldNum" sz="quarter" idx="5"/>
          </p:nvPr>
        </p:nvSpPr>
        <p:spPr>
          <a:noFill/>
        </p:spPr>
        <p:txBody>
          <a:bodyPr/>
          <a:lstStyle/>
          <a:p>
            <a:fld id="{96998023-4185-4250-9FF2-D044E4F12E27}" type="slidenum">
              <a:rPr lang="en-US" smtClean="0"/>
              <a:pPr/>
              <a:t>22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3D2A6DB4-52F7-4A2C-9DB1-0275EE3C9F06}" type="slidenum">
              <a:rPr lang="en-US" smtClean="0"/>
              <a:pPr/>
              <a:t>3</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8417D940-A128-4761-973D-02140180FD03}" type="slidenum">
              <a:rPr lang="en-US" smtClean="0"/>
              <a:pPr/>
              <a:t>4</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smtClean="0"/>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dirty="0" smtClean="0"/>
          </a:p>
          <a:p>
            <a:endParaRPr lang="en-US" dirty="0" smtClean="0"/>
          </a:p>
        </p:txBody>
      </p:sp>
      <p:sp>
        <p:nvSpPr>
          <p:cNvPr id="76804" name="Slide Number Placeholder 3"/>
          <p:cNvSpPr>
            <a:spLocks noGrp="1"/>
          </p:cNvSpPr>
          <p:nvPr>
            <p:ph type="sldNum" sz="quarter" idx="5"/>
          </p:nvPr>
        </p:nvSpPr>
        <p:spPr>
          <a:noFill/>
        </p:spPr>
        <p:txBody>
          <a:bodyPr/>
          <a:lstStyle/>
          <a:p>
            <a:fld id="{B6FD7AE0-62BC-4171-9C71-2758C6EC6A49}"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4D3989D-E6FF-469E-AA64-3369D8BB8C41}"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smtClean="0"/>
          </a:p>
        </p:txBody>
      </p:sp>
      <p:sp>
        <p:nvSpPr>
          <p:cNvPr id="93188" name="Slide Number Placeholder 3"/>
          <p:cNvSpPr>
            <a:spLocks noGrp="1"/>
          </p:cNvSpPr>
          <p:nvPr>
            <p:ph type="sldNum" sz="quarter" idx="5"/>
          </p:nvPr>
        </p:nvSpPr>
        <p:spPr>
          <a:noFill/>
        </p:spPr>
        <p:txBody>
          <a:bodyPr/>
          <a:lstStyle/>
          <a:p>
            <a:fld id="{0B5BC2F9-62A0-4A0B-8024-BC71DEE6488D}"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2B7D908E-78B8-47A9-BC4B-913B4D532420}" type="slidenum">
              <a:rPr lang="en-US" smtClean="0"/>
              <a:pPr/>
              <a:t>8</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4D3989D-E6FF-469E-AA64-3369D8BB8C41}" type="slidenum">
              <a:rPr lang="en-US" smtClean="0"/>
              <a:pPr>
                <a:defRPr/>
              </a:pPr>
              <a:t>9</a:t>
            </a:fld>
            <a:endParaRPr lang="en-US"/>
          </a:p>
        </p:txBody>
      </p:sp>
    </p:spTree>
    <p:extLst>
      <p:ext uri="{BB962C8B-B14F-4D97-AF65-F5344CB8AC3E}">
        <p14:creationId xmlns="" xmlns:p14="http://schemas.microsoft.com/office/powerpoint/2010/main" val="3562515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2F4366-0E10-4092-90CF-0DC368E3D6B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AB64B9-9B89-425F-B4F6-C10418D2438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5871D6-6173-4503-AEE8-7E9B331135A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DF7FFD78-7C77-458F-A029-7E2CABB260B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A99D4F8-FD8C-4D35-B18F-C9DEFF01412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3ABAF1-907F-41F8-AED6-3F5B11B43F5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7011F7-BE2D-4EBE-84CD-A113456AD68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017A0C-4D31-4D9C-BD0A-FB518C33077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9772B45-BA9E-46F2-BC0D-E3644B5C230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F5C7296-7C30-46A9-A7A2-63D8F91139A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799335F-8B81-42E9-AA12-A7038040070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4F4D40-3BF4-434E-8BE3-EE44CF2CF42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1D4390E-4797-4FAE-B2AD-0B6772F9337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FFCC99"/>
            </a:gs>
            <a:gs pos="100000">
              <a:srgbClr val="FFFFFF"/>
            </a:gs>
          </a:gsLst>
          <a:path path="shape">
            <a:fillToRect l="50000" t="50000" r="50000" b="50000"/>
          </a:path>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a:lvl1pPr>
          </a:lstStyle>
          <a:p>
            <a:pPr>
              <a:defRPr/>
            </a:pPr>
            <a:fld id="{B55A3D45-F124-4DAB-83A9-EC4FAC0EB71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CC99"/>
            </a:gs>
            <a:gs pos="100000">
              <a:srgbClr val="FFFFFF"/>
            </a:gs>
          </a:gsLst>
          <a:path path="shape">
            <a:fillToRect l="50000" t="50000" r="50000" b="50000"/>
          </a:path>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219200"/>
            <a:ext cx="8229600" cy="1143000"/>
          </a:xfrm>
        </p:spPr>
        <p:txBody>
          <a:bodyPr/>
          <a:lstStyle/>
          <a:p>
            <a:pPr eaLnBrk="1" hangingPunct="1"/>
            <a:r>
              <a:rPr lang="en-US" sz="2400" b="1" dirty="0" smtClean="0">
                <a:solidFill>
                  <a:schemeClr val="tx1"/>
                </a:solidFill>
              </a:rPr>
              <a:t/>
            </a:r>
            <a:br>
              <a:rPr lang="en-US" sz="2400" b="1" dirty="0" smtClean="0">
                <a:solidFill>
                  <a:schemeClr val="tx1"/>
                </a:solidFill>
              </a:rPr>
            </a:br>
            <a:r>
              <a:rPr lang="en-US" sz="2400" dirty="0" smtClean="0">
                <a:solidFill>
                  <a:schemeClr val="tx2"/>
                </a:solidFill>
                <a:latin typeface="+mj-lt"/>
                <a:ea typeface="+mj-ea"/>
                <a:cs typeface="+mj-cs"/>
              </a:rPr>
              <a:t>Recovering our Common Sense: </a:t>
            </a:r>
            <a:br>
              <a:rPr lang="en-US" sz="2400" dirty="0" smtClean="0">
                <a:solidFill>
                  <a:schemeClr val="tx2"/>
                </a:solidFill>
                <a:latin typeface="+mj-lt"/>
                <a:ea typeface="+mj-ea"/>
                <a:cs typeface="+mj-cs"/>
              </a:rPr>
            </a:br>
            <a:r>
              <a:rPr lang="en-US" sz="2400" dirty="0" smtClean="0">
                <a:solidFill>
                  <a:schemeClr val="tx2"/>
                </a:solidFill>
                <a:latin typeface="+mj-lt"/>
                <a:ea typeface="+mj-ea"/>
                <a:cs typeface="+mj-cs"/>
              </a:rPr>
              <a:t>Psychology as an Observation Oriented Science</a:t>
            </a:r>
            <a:br>
              <a:rPr lang="en-US" sz="2400" dirty="0" smtClean="0">
                <a:solidFill>
                  <a:schemeClr val="tx2"/>
                </a:solidFill>
                <a:latin typeface="+mj-lt"/>
                <a:ea typeface="+mj-ea"/>
                <a:cs typeface="+mj-cs"/>
              </a:rPr>
            </a:br>
            <a:endParaRPr lang="en-US" sz="2400" b="1" dirty="0" smtClean="0">
              <a:solidFill>
                <a:schemeClr val="tx1"/>
              </a:solidFill>
            </a:endParaRPr>
          </a:p>
        </p:txBody>
      </p:sp>
      <p:sp>
        <p:nvSpPr>
          <p:cNvPr id="6147" name="Rectangle 3"/>
          <p:cNvSpPr>
            <a:spLocks noGrp="1" noChangeArrowheads="1"/>
          </p:cNvSpPr>
          <p:nvPr>
            <p:ph type="body" sz="half" idx="1"/>
          </p:nvPr>
        </p:nvSpPr>
        <p:spPr>
          <a:xfrm>
            <a:off x="304800" y="2895600"/>
            <a:ext cx="8229600" cy="2286000"/>
          </a:xfrm>
        </p:spPr>
        <p:txBody>
          <a:bodyPr/>
          <a:lstStyle/>
          <a:p>
            <a:pPr algn="ctr" eaLnBrk="1" hangingPunct="1">
              <a:buFontTx/>
              <a:buNone/>
            </a:pPr>
            <a:r>
              <a:rPr lang="en-US" sz="2000" i="1" dirty="0" smtClean="0">
                <a:solidFill>
                  <a:srgbClr val="FF6600"/>
                </a:solidFill>
              </a:rPr>
              <a:t>James W. Grice</a:t>
            </a:r>
          </a:p>
          <a:p>
            <a:pPr algn="ctr" eaLnBrk="1" hangingPunct="1">
              <a:buFontTx/>
              <a:buNone/>
            </a:pPr>
            <a:endParaRPr lang="en-US" sz="2000" i="1" dirty="0" smtClean="0">
              <a:solidFill>
                <a:srgbClr val="FF6600"/>
              </a:solidFill>
            </a:endParaRPr>
          </a:p>
          <a:p>
            <a:pPr algn="ctr" eaLnBrk="1" hangingPunct="1">
              <a:buFontTx/>
              <a:buNone/>
            </a:pPr>
            <a:r>
              <a:rPr lang="en-US" sz="2000" i="1" dirty="0" smtClean="0"/>
              <a:t>Oklahoma State University</a:t>
            </a:r>
          </a:p>
          <a:p>
            <a:pPr algn="ctr" eaLnBrk="1" hangingPunct="1">
              <a:buFontTx/>
              <a:buNone/>
            </a:pPr>
            <a:r>
              <a:rPr lang="en-US" sz="1600" i="1" dirty="0" smtClean="0"/>
              <a:t>Department of Psychology</a:t>
            </a:r>
          </a:p>
        </p:txBody>
      </p:sp>
      <p:pic>
        <p:nvPicPr>
          <p:cNvPr id="6148" name="Picture 8" descr="smalllogo"/>
          <p:cNvPicPr>
            <a:picLocks noChangeAspect="1" noChangeArrowheads="1"/>
          </p:cNvPicPr>
          <p:nvPr/>
        </p:nvPicPr>
        <p:blipFill>
          <a:blip r:embed="rId3" cstate="print"/>
          <a:srcRect/>
          <a:stretch>
            <a:fillRect/>
          </a:stretch>
        </p:blipFill>
        <p:spPr bwMode="auto">
          <a:xfrm>
            <a:off x="4114800" y="4343400"/>
            <a:ext cx="590550" cy="266700"/>
          </a:xfrm>
          <a:prstGeom prst="rect">
            <a:avLst/>
          </a:prstGeom>
          <a:noFill/>
          <a:ln w="9525">
            <a:noFill/>
            <a:miter lim="800000"/>
            <a:headEnd/>
            <a:tailEnd/>
          </a:ln>
        </p:spPr>
      </p:pic>
      <p:sp>
        <p:nvSpPr>
          <p:cNvPr id="7" name="TextBox 6"/>
          <p:cNvSpPr txBox="1"/>
          <p:nvPr/>
        </p:nvSpPr>
        <p:spPr>
          <a:xfrm>
            <a:off x="3742765" y="5642590"/>
            <a:ext cx="4876800" cy="553998"/>
          </a:xfrm>
          <a:prstGeom prst="rect">
            <a:avLst/>
          </a:prstGeom>
          <a:noFill/>
        </p:spPr>
        <p:txBody>
          <a:bodyPr wrap="square" rtlCol="0">
            <a:spAutoFit/>
          </a:bodyPr>
          <a:lstStyle/>
          <a:p>
            <a:r>
              <a:rPr lang="en-US" sz="1000" dirty="0" smtClean="0"/>
              <a:t>Presented at the 24</a:t>
            </a:r>
            <a:r>
              <a:rPr lang="en-US" sz="1000" baseline="30000" dirty="0" smtClean="0"/>
              <a:t>th</a:t>
            </a:r>
            <a:r>
              <a:rPr lang="en-US" sz="1000" dirty="0" smtClean="0"/>
              <a:t> Annual Convention of the </a:t>
            </a:r>
            <a:r>
              <a:rPr lang="en-US" sz="1000" i="1" dirty="0" smtClean="0"/>
              <a:t>Association for Psychological Science</a:t>
            </a:r>
            <a:r>
              <a:rPr lang="en-US" sz="1000" dirty="0" smtClean="0"/>
              <a:t>. Chicago, IL, May27</a:t>
            </a:r>
            <a:r>
              <a:rPr lang="en-US" sz="1000" baseline="30000" dirty="0" smtClean="0"/>
              <a:t>th</a:t>
            </a:r>
            <a:r>
              <a:rPr lang="en-US" sz="1000" dirty="0" smtClean="0"/>
              <a:t>, 2012. Symposium Title: </a:t>
            </a:r>
            <a:r>
              <a:rPr lang="en-US" sz="1000" i="1" dirty="0" smtClean="0"/>
              <a:t>Reforming Psychology’s Research Methods Curriculum</a:t>
            </a:r>
            <a:r>
              <a:rPr lang="en-US" sz="1000" dirty="0" smtClean="0"/>
              <a:t>, Brian Haig, Chair.  </a:t>
            </a:r>
            <a:endParaRPr lang="en-US" sz="1000" dirty="0"/>
          </a:p>
        </p:txBody>
      </p:sp>
      <p:pic>
        <p:nvPicPr>
          <p:cNvPr id="2" name="Picture 1"/>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838200" y="5662330"/>
            <a:ext cx="2590801" cy="48374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1524000" y="533400"/>
            <a:ext cx="6532563" cy="457200"/>
          </a:xfrm>
          <a:prstGeom prst="rect">
            <a:avLst/>
          </a:prstGeom>
          <a:noFill/>
          <a:ln w="9525">
            <a:noFill/>
            <a:miter lim="800000"/>
            <a:headEnd/>
            <a:tailEnd/>
          </a:ln>
        </p:spPr>
        <p:txBody>
          <a:bodyPr wrap="none">
            <a:spAutoFit/>
          </a:bodyPr>
          <a:lstStyle/>
          <a:p>
            <a:r>
              <a:rPr lang="en-US" sz="2400" b="1"/>
              <a:t>Variable Models and Population Parameters</a:t>
            </a:r>
          </a:p>
        </p:txBody>
      </p:sp>
      <p:sp>
        <p:nvSpPr>
          <p:cNvPr id="4" name="Rectangle 5"/>
          <p:cNvSpPr>
            <a:spLocks noChangeArrowheads="1"/>
          </p:cNvSpPr>
          <p:nvPr/>
        </p:nvSpPr>
        <p:spPr bwMode="auto">
          <a:xfrm>
            <a:off x="838200" y="1066800"/>
            <a:ext cx="7623175" cy="36513"/>
          </a:xfrm>
          <a:prstGeom prst="rect">
            <a:avLst/>
          </a:prstGeom>
          <a:solidFill>
            <a:srgbClr val="FF6600"/>
          </a:solidFill>
          <a:ln w="9525">
            <a:solidFill>
              <a:schemeClr val="tx1"/>
            </a:solidFill>
            <a:miter lim="800000"/>
            <a:headEnd/>
            <a:tailEnd/>
          </a:ln>
        </p:spPr>
        <p:txBody>
          <a:bodyPr wrap="none" anchor="ctr"/>
          <a:lstStyle/>
          <a:p>
            <a:pPr>
              <a:lnSpc>
                <a:spcPct val="80000"/>
              </a:lnSpc>
              <a:spcBef>
                <a:spcPct val="20000"/>
              </a:spcBef>
              <a:buFontTx/>
              <a:buChar char="•"/>
            </a:pPr>
            <a:endParaRPr lang="en-US"/>
          </a:p>
        </p:txBody>
      </p:sp>
      <p:sp>
        <p:nvSpPr>
          <p:cNvPr id="5" name="Text Box 42"/>
          <p:cNvSpPr txBox="1">
            <a:spLocks noChangeArrowheads="1"/>
          </p:cNvSpPr>
          <p:nvPr/>
        </p:nvSpPr>
        <p:spPr bwMode="auto">
          <a:xfrm>
            <a:off x="1545771" y="1382486"/>
            <a:ext cx="5943600" cy="2062103"/>
          </a:xfrm>
          <a:prstGeom prst="rect">
            <a:avLst/>
          </a:prstGeom>
          <a:noFill/>
          <a:ln w="9525" algn="ctr">
            <a:noFill/>
            <a:miter lim="800000"/>
            <a:headEnd/>
            <a:tailEnd/>
          </a:ln>
        </p:spPr>
        <p:txBody>
          <a:bodyPr wrap="square">
            <a:spAutoFit/>
          </a:bodyPr>
          <a:lstStyle/>
          <a:p>
            <a:pPr marL="342900" indent="-342900">
              <a:lnSpc>
                <a:spcPct val="80000"/>
              </a:lnSpc>
              <a:spcBef>
                <a:spcPct val="20000"/>
              </a:spcBef>
            </a:pPr>
            <a:r>
              <a:rPr lang="en-US" sz="1600" b="1" dirty="0" smtClean="0"/>
              <a:t>Because of our positivistic philosophy and methods…</a:t>
            </a:r>
          </a:p>
          <a:p>
            <a:pPr marL="342900" indent="-342900">
              <a:lnSpc>
                <a:spcPct val="80000"/>
              </a:lnSpc>
              <a:spcBef>
                <a:spcPct val="20000"/>
              </a:spcBef>
              <a:buAutoNum type="arabicPeriod"/>
            </a:pPr>
            <a:endParaRPr lang="en-US" sz="1600" b="1" dirty="0" smtClean="0"/>
          </a:p>
          <a:p>
            <a:pPr marL="342900" indent="-342900">
              <a:lnSpc>
                <a:spcPct val="80000"/>
              </a:lnSpc>
              <a:spcBef>
                <a:spcPct val="20000"/>
              </a:spcBef>
              <a:buAutoNum type="arabicPeriod"/>
            </a:pPr>
            <a:r>
              <a:rPr lang="en-US" sz="1600" b="1" dirty="0" smtClean="0"/>
              <a:t>We don’t see causes as inhering in the people themselves. </a:t>
            </a:r>
          </a:p>
          <a:p>
            <a:pPr marL="342900" indent="-342900">
              <a:lnSpc>
                <a:spcPct val="80000"/>
              </a:lnSpc>
              <a:spcBef>
                <a:spcPct val="20000"/>
              </a:spcBef>
              <a:buAutoNum type="arabicPeriod"/>
            </a:pPr>
            <a:r>
              <a:rPr lang="en-US" sz="1600" b="1" dirty="0" smtClean="0"/>
              <a:t>We take the aggregate statistic (</a:t>
            </a:r>
            <a:r>
              <a:rPr lang="en-US" sz="1600" b="1" dirty="0"/>
              <a:t>here </a:t>
            </a:r>
            <a:r>
              <a:rPr lang="en-US" sz="1600" b="1" dirty="0" err="1"/>
              <a:t>m</a:t>
            </a:r>
            <a:r>
              <a:rPr lang="en-US" sz="1600" b="1" dirty="0" err="1" smtClean="0"/>
              <a:t>ean</a:t>
            </a:r>
            <a:r>
              <a:rPr lang="en-US" sz="1600" b="1" baseline="-25000" dirty="0" err="1" smtClean="0"/>
              <a:t>diff</a:t>
            </a:r>
            <a:r>
              <a:rPr lang="en-US" sz="1600" b="1" dirty="0" smtClean="0"/>
              <a:t>) to be more “real” than any existing participant.  </a:t>
            </a:r>
          </a:p>
          <a:p>
            <a:pPr marL="342900" indent="-342900">
              <a:lnSpc>
                <a:spcPct val="80000"/>
              </a:lnSpc>
              <a:spcBef>
                <a:spcPct val="20000"/>
              </a:spcBef>
              <a:buAutoNum type="arabicPeriod"/>
            </a:pPr>
            <a:r>
              <a:rPr lang="en-US" sz="1600" b="1" dirty="0" smtClean="0"/>
              <a:t>We ignore foundational questions of measurement because we never have to address the nature of belief in God, for instance, as an existing quality.</a:t>
            </a:r>
          </a:p>
        </p:txBody>
      </p:sp>
      <p:sp>
        <p:nvSpPr>
          <p:cNvPr id="6" name="TextBox 5"/>
          <p:cNvSpPr txBox="1"/>
          <p:nvPr/>
        </p:nvSpPr>
        <p:spPr>
          <a:xfrm>
            <a:off x="1675255" y="4376057"/>
            <a:ext cx="5949064" cy="584775"/>
          </a:xfrm>
          <a:prstGeom prst="rect">
            <a:avLst/>
          </a:prstGeom>
          <a:noFill/>
        </p:spPr>
        <p:txBody>
          <a:bodyPr wrap="none" rtlCol="0">
            <a:spAutoFit/>
          </a:bodyPr>
          <a:lstStyle/>
          <a:p>
            <a:r>
              <a:rPr lang="en-US" sz="1600" b="1" dirty="0" smtClean="0"/>
              <a:t>Philosophical realism and Observation Oriented Modeling, </a:t>
            </a:r>
          </a:p>
          <a:p>
            <a:r>
              <a:rPr lang="en-US" sz="1600" b="1" dirty="0" smtClean="0"/>
              <a:t>I hope, provide a way forward. </a:t>
            </a:r>
            <a:endParaRPr lang="en-US" sz="1600" b="1" dirty="0"/>
          </a:p>
        </p:txBody>
      </p:sp>
    </p:spTree>
    <p:extLst>
      <p:ext uri="{BB962C8B-B14F-4D97-AF65-F5344CB8AC3E}">
        <p14:creationId xmlns="" xmlns:p14="http://schemas.microsoft.com/office/powerpoint/2010/main" val="397872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ChangeArrowheads="1"/>
          </p:cNvSpPr>
          <p:nvPr/>
        </p:nvSpPr>
        <p:spPr bwMode="auto">
          <a:xfrm>
            <a:off x="838200" y="1066800"/>
            <a:ext cx="7623175" cy="36513"/>
          </a:xfrm>
          <a:prstGeom prst="rect">
            <a:avLst/>
          </a:prstGeom>
          <a:solidFill>
            <a:srgbClr val="FF6600"/>
          </a:solidFill>
          <a:ln w="9525">
            <a:solidFill>
              <a:schemeClr val="tx1"/>
            </a:solidFill>
            <a:miter lim="800000"/>
            <a:headEnd/>
            <a:tailEnd/>
          </a:ln>
        </p:spPr>
        <p:txBody>
          <a:bodyPr wrap="none" anchor="ctr"/>
          <a:lstStyle/>
          <a:p>
            <a:pPr>
              <a:lnSpc>
                <a:spcPct val="80000"/>
              </a:lnSpc>
              <a:spcBef>
                <a:spcPct val="20000"/>
              </a:spcBef>
              <a:buFontTx/>
              <a:buChar char="•"/>
            </a:pPr>
            <a:endParaRPr lang="en-US"/>
          </a:p>
        </p:txBody>
      </p:sp>
      <p:sp>
        <p:nvSpPr>
          <p:cNvPr id="241679" name="Text Box 15"/>
          <p:cNvSpPr txBox="1">
            <a:spLocks noChangeArrowheads="1"/>
          </p:cNvSpPr>
          <p:nvPr/>
        </p:nvSpPr>
        <p:spPr bwMode="auto">
          <a:xfrm>
            <a:off x="1066800" y="1371600"/>
            <a:ext cx="6400800" cy="2825389"/>
          </a:xfrm>
          <a:prstGeom prst="rect">
            <a:avLst/>
          </a:prstGeom>
          <a:noFill/>
          <a:ln w="9525" algn="ctr">
            <a:noFill/>
            <a:miter lim="800000"/>
            <a:headEnd/>
            <a:tailEnd/>
          </a:ln>
        </p:spPr>
        <p:txBody>
          <a:bodyPr>
            <a:spAutoFit/>
          </a:bodyPr>
          <a:lstStyle/>
          <a:p>
            <a:pPr>
              <a:lnSpc>
                <a:spcPct val="80000"/>
              </a:lnSpc>
              <a:spcBef>
                <a:spcPct val="20000"/>
              </a:spcBef>
            </a:pPr>
            <a:r>
              <a:rPr lang="en-US" sz="1800" dirty="0"/>
              <a:t>Causality construed analogously as </a:t>
            </a:r>
            <a:r>
              <a:rPr lang="en-US" sz="1800" b="1" dirty="0"/>
              <a:t>Order and Conformity</a:t>
            </a:r>
          </a:p>
          <a:p>
            <a:pPr>
              <a:lnSpc>
                <a:spcPct val="80000"/>
              </a:lnSpc>
              <a:spcBef>
                <a:spcPct val="20000"/>
              </a:spcBef>
              <a:buFontTx/>
              <a:buChar char="•"/>
            </a:pPr>
            <a:endParaRPr lang="en-US" sz="1800" dirty="0"/>
          </a:p>
          <a:p>
            <a:pPr>
              <a:lnSpc>
                <a:spcPct val="80000"/>
              </a:lnSpc>
              <a:spcBef>
                <a:spcPct val="20000"/>
              </a:spcBef>
            </a:pPr>
            <a:r>
              <a:rPr lang="en-US" dirty="0" smtClean="0"/>
              <a:t>…for </a:t>
            </a:r>
            <a:r>
              <a:rPr lang="en-US" dirty="0"/>
              <a:t>the human act terminates at that which the will intends as the end;</a:t>
            </a:r>
            <a:r>
              <a:rPr lang="en-US" sz="1800" dirty="0"/>
              <a:t> </a:t>
            </a:r>
            <a:r>
              <a:rPr lang="en-US" sz="1800" dirty="0">
                <a:solidFill>
                  <a:srgbClr val="FF6600"/>
                </a:solidFill>
              </a:rPr>
              <a:t>thus in natural agents the form of the thing generated is conformed to the form of the generator</a:t>
            </a:r>
            <a:r>
              <a:rPr lang="en-US" sz="1800" dirty="0"/>
              <a:t>. </a:t>
            </a:r>
            <a:r>
              <a:rPr lang="en-US" sz="1200" dirty="0"/>
              <a:t>Summa, I, II, Q 1, a3</a:t>
            </a:r>
          </a:p>
          <a:p>
            <a:pPr>
              <a:lnSpc>
                <a:spcPct val="80000"/>
              </a:lnSpc>
              <a:spcBef>
                <a:spcPct val="20000"/>
              </a:spcBef>
            </a:pPr>
            <a:endParaRPr lang="en-US" sz="1200" dirty="0"/>
          </a:p>
          <a:p>
            <a:pPr>
              <a:lnSpc>
                <a:spcPct val="80000"/>
              </a:lnSpc>
              <a:spcBef>
                <a:spcPct val="20000"/>
              </a:spcBef>
            </a:pPr>
            <a:r>
              <a:rPr lang="en-US" sz="1800" dirty="0"/>
              <a:t>In other words, the effect conforms to the cause</a:t>
            </a:r>
          </a:p>
          <a:p>
            <a:pPr>
              <a:lnSpc>
                <a:spcPct val="80000"/>
              </a:lnSpc>
              <a:spcBef>
                <a:spcPct val="20000"/>
              </a:spcBef>
            </a:pPr>
            <a:endParaRPr lang="en-US" sz="1800" dirty="0"/>
          </a:p>
          <a:p>
            <a:pPr>
              <a:lnSpc>
                <a:spcPct val="80000"/>
              </a:lnSpc>
              <a:spcBef>
                <a:spcPct val="20000"/>
              </a:spcBef>
            </a:pPr>
            <a:r>
              <a:rPr lang="en-US" sz="1800" dirty="0"/>
              <a:t>How are the observations ordered and do they conform to one another as expected? </a:t>
            </a:r>
          </a:p>
          <a:p>
            <a:pPr>
              <a:lnSpc>
                <a:spcPct val="80000"/>
              </a:lnSpc>
              <a:spcBef>
                <a:spcPct val="20000"/>
              </a:spcBef>
            </a:pPr>
            <a:endParaRPr lang="en-US" sz="1800" dirty="0"/>
          </a:p>
        </p:txBody>
      </p:sp>
      <p:pic>
        <p:nvPicPr>
          <p:cNvPr id="241680" name="Picture 16" descr="aquinas"/>
          <p:cNvPicPr>
            <a:picLocks noChangeAspect="1" noChangeArrowheads="1"/>
          </p:cNvPicPr>
          <p:nvPr/>
        </p:nvPicPr>
        <p:blipFill>
          <a:blip r:embed="rId3" cstate="print"/>
          <a:srcRect/>
          <a:stretch>
            <a:fillRect/>
          </a:stretch>
        </p:blipFill>
        <p:spPr bwMode="auto">
          <a:xfrm>
            <a:off x="7467600" y="2438400"/>
            <a:ext cx="914400" cy="1600200"/>
          </a:xfrm>
          <a:prstGeom prst="rect">
            <a:avLst/>
          </a:prstGeom>
          <a:noFill/>
          <a:ln w="9525">
            <a:noFill/>
            <a:miter lim="800000"/>
            <a:headEnd/>
            <a:tailEnd/>
          </a:ln>
        </p:spPr>
      </p:pic>
      <p:sp>
        <p:nvSpPr>
          <p:cNvPr id="36869" name="Text Box 17"/>
          <p:cNvSpPr txBox="1">
            <a:spLocks noChangeArrowheads="1"/>
          </p:cNvSpPr>
          <p:nvPr/>
        </p:nvSpPr>
        <p:spPr bwMode="auto">
          <a:xfrm>
            <a:off x="2362200" y="457200"/>
            <a:ext cx="4718050" cy="457200"/>
          </a:xfrm>
          <a:prstGeom prst="rect">
            <a:avLst/>
          </a:prstGeom>
          <a:noFill/>
          <a:ln w="9525">
            <a:noFill/>
            <a:miter lim="800000"/>
            <a:headEnd/>
            <a:tailEnd/>
          </a:ln>
        </p:spPr>
        <p:txBody>
          <a:bodyPr wrap="none">
            <a:spAutoFit/>
          </a:bodyPr>
          <a:lstStyle/>
          <a:p>
            <a:r>
              <a:rPr lang="en-US" sz="2400" b="1" i="1"/>
              <a:t>Observation Oriented Modeling</a:t>
            </a:r>
          </a:p>
        </p:txBody>
      </p:sp>
      <p:sp>
        <p:nvSpPr>
          <p:cNvPr id="6" name="Text Box 26"/>
          <p:cNvSpPr txBox="1">
            <a:spLocks noChangeArrowheads="1"/>
          </p:cNvSpPr>
          <p:nvPr/>
        </p:nvSpPr>
        <p:spPr bwMode="auto">
          <a:xfrm>
            <a:off x="1219200" y="4419600"/>
            <a:ext cx="7162800" cy="1729704"/>
          </a:xfrm>
          <a:prstGeom prst="rect">
            <a:avLst/>
          </a:prstGeom>
          <a:noFill/>
          <a:ln w="9525" algn="ctr">
            <a:noFill/>
            <a:miter lim="800000"/>
            <a:headEnd/>
            <a:tailEnd/>
          </a:ln>
        </p:spPr>
        <p:txBody>
          <a:bodyPr>
            <a:spAutoFit/>
          </a:bodyPr>
          <a:lstStyle/>
          <a:p>
            <a:pPr>
              <a:lnSpc>
                <a:spcPct val="80000"/>
              </a:lnSpc>
              <a:spcBef>
                <a:spcPct val="20000"/>
              </a:spcBef>
            </a:pPr>
            <a:r>
              <a:rPr lang="en-US" dirty="0" smtClean="0"/>
              <a:t>     How strongly do you believe in God?</a:t>
            </a:r>
            <a:br>
              <a:rPr lang="en-US" dirty="0" smtClean="0"/>
            </a:br>
            <a:endParaRPr lang="en-US" dirty="0"/>
          </a:p>
          <a:p>
            <a:pPr marL="342900" indent="-342900">
              <a:lnSpc>
                <a:spcPct val="80000"/>
              </a:lnSpc>
              <a:spcBef>
                <a:spcPct val="20000"/>
              </a:spcBef>
            </a:pPr>
            <a:r>
              <a:rPr lang="en-US" dirty="0"/>
              <a:t>A.  Not at all </a:t>
            </a:r>
            <a:r>
              <a:rPr lang="en-US" dirty="0" smtClean="0"/>
              <a:t> 1    </a:t>
            </a:r>
            <a:r>
              <a:rPr lang="en-US" dirty="0"/>
              <a:t>2    3    4    5    6    7    </a:t>
            </a:r>
            <a:r>
              <a:rPr lang="en-US" dirty="0" smtClean="0"/>
              <a:t>Very Strongly</a:t>
            </a:r>
            <a:endParaRPr lang="en-US" dirty="0"/>
          </a:p>
          <a:p>
            <a:pPr marL="342900" indent="-342900">
              <a:lnSpc>
                <a:spcPct val="80000"/>
              </a:lnSpc>
              <a:spcBef>
                <a:spcPct val="20000"/>
              </a:spcBef>
            </a:pPr>
            <a:r>
              <a:rPr lang="en-US" dirty="0" smtClean="0"/>
              <a:t>                                         </a:t>
            </a:r>
            <a:r>
              <a:rPr lang="en-US" dirty="0"/>
              <a:t>|</a:t>
            </a:r>
          </a:p>
          <a:p>
            <a:pPr marL="342900" indent="-342900">
              <a:lnSpc>
                <a:spcPct val="80000"/>
              </a:lnSpc>
              <a:spcBef>
                <a:spcPct val="20000"/>
              </a:spcBef>
            </a:pPr>
            <a:r>
              <a:rPr lang="en-US" sz="1100" dirty="0"/>
              <a:t>                      </a:t>
            </a:r>
            <a:r>
              <a:rPr lang="en-US" sz="1100" dirty="0" smtClean="0"/>
              <a:t>                        </a:t>
            </a:r>
            <a:r>
              <a:rPr lang="en-US" sz="1100" dirty="0"/>
              <a:t>Midpoint</a:t>
            </a:r>
          </a:p>
          <a:p>
            <a:pPr marL="342900" indent="-342900">
              <a:lnSpc>
                <a:spcPct val="80000"/>
              </a:lnSpc>
              <a:spcBef>
                <a:spcPct val="20000"/>
              </a:spcBef>
            </a:pPr>
            <a:endParaRPr lang="en-US" dirty="0"/>
          </a:p>
          <a:p>
            <a:pPr marL="342900" indent="-342900">
              <a:lnSpc>
                <a:spcPct val="80000"/>
              </a:lnSpc>
              <a:spcBef>
                <a:spcPct val="20000"/>
              </a:spcBef>
            </a:pPr>
            <a:r>
              <a:rPr lang="en-US" dirty="0"/>
              <a:t>B   Food  /  Death</a:t>
            </a:r>
          </a:p>
          <a:p>
            <a:pPr marL="342900" indent="-342900">
              <a:lnSpc>
                <a:spcPct val="80000"/>
              </a:lnSpc>
              <a:spcBef>
                <a:spcPct val="20000"/>
              </a:spcBef>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2362200" y="457200"/>
            <a:ext cx="4718050" cy="457200"/>
          </a:xfrm>
          <a:prstGeom prst="rect">
            <a:avLst/>
          </a:prstGeom>
          <a:noFill/>
          <a:ln w="9525">
            <a:noFill/>
            <a:miter lim="800000"/>
            <a:headEnd/>
            <a:tailEnd/>
          </a:ln>
        </p:spPr>
        <p:txBody>
          <a:bodyPr wrap="none">
            <a:spAutoFit/>
          </a:bodyPr>
          <a:lstStyle/>
          <a:p>
            <a:r>
              <a:rPr lang="en-US" sz="2400" b="1" i="1"/>
              <a:t>Observation Oriented Modeling</a:t>
            </a:r>
          </a:p>
        </p:txBody>
      </p:sp>
      <p:sp>
        <p:nvSpPr>
          <p:cNvPr id="5" name="Rectangle 5"/>
          <p:cNvSpPr>
            <a:spLocks noChangeArrowheads="1"/>
          </p:cNvSpPr>
          <p:nvPr/>
        </p:nvSpPr>
        <p:spPr bwMode="auto">
          <a:xfrm>
            <a:off x="838200" y="1066800"/>
            <a:ext cx="7623175" cy="36513"/>
          </a:xfrm>
          <a:prstGeom prst="rect">
            <a:avLst/>
          </a:prstGeom>
          <a:solidFill>
            <a:srgbClr val="FF6600"/>
          </a:solidFill>
          <a:ln w="9525">
            <a:solidFill>
              <a:schemeClr val="tx1"/>
            </a:solidFill>
            <a:miter lim="800000"/>
            <a:headEnd/>
            <a:tailEnd/>
          </a:ln>
        </p:spPr>
        <p:txBody>
          <a:bodyPr wrap="none" anchor="ctr"/>
          <a:lstStyle/>
          <a:p>
            <a:pPr>
              <a:lnSpc>
                <a:spcPct val="80000"/>
              </a:lnSpc>
              <a:spcBef>
                <a:spcPct val="20000"/>
              </a:spcBef>
              <a:buFontTx/>
              <a:buChar char="•"/>
            </a:pPr>
            <a:endParaRPr lang="en-US"/>
          </a:p>
        </p:txBody>
      </p:sp>
      <p:sp>
        <p:nvSpPr>
          <p:cNvPr id="9" name="TextBox 8"/>
          <p:cNvSpPr txBox="1"/>
          <p:nvPr/>
        </p:nvSpPr>
        <p:spPr>
          <a:xfrm>
            <a:off x="3162300" y="1295400"/>
            <a:ext cx="3810000" cy="369332"/>
          </a:xfrm>
          <a:prstGeom prst="rect">
            <a:avLst/>
          </a:prstGeom>
          <a:noFill/>
        </p:spPr>
        <p:txBody>
          <a:bodyPr wrap="square" rtlCol="0">
            <a:spAutoFit/>
          </a:bodyPr>
          <a:lstStyle/>
          <a:p>
            <a:r>
              <a:rPr lang="en-US" sz="1800" dirty="0" smtClean="0"/>
              <a:t>What is the expected pattern? </a:t>
            </a:r>
            <a:endParaRPr lang="en-US" sz="1800" dirty="0"/>
          </a:p>
        </p:txBody>
      </p:sp>
      <p:pic>
        <p:nvPicPr>
          <p:cNvPr id="7" name="Picture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14600" y="1752597"/>
            <a:ext cx="1887769" cy="2122407"/>
          </a:xfrm>
          <a:prstGeom prst="rect">
            <a:avLst/>
          </a:prstGeom>
        </p:spPr>
      </p:pic>
      <p:pic>
        <p:nvPicPr>
          <p:cNvPr id="8" name="Picture 7"/>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046891" y="1766371"/>
            <a:ext cx="1875518" cy="2108633"/>
          </a:xfrm>
          <a:prstGeom prst="rect">
            <a:avLst/>
          </a:prstGeom>
        </p:spPr>
      </p:pic>
      <p:pic>
        <p:nvPicPr>
          <p:cNvPr id="10" name="Picture 9"/>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3728359" y="3962399"/>
            <a:ext cx="1905000" cy="214178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524000" y="533400"/>
            <a:ext cx="6532563" cy="457200"/>
          </a:xfrm>
          <a:prstGeom prst="rect">
            <a:avLst/>
          </a:prstGeom>
          <a:noFill/>
          <a:ln w="9525">
            <a:noFill/>
            <a:miter lim="800000"/>
            <a:headEnd/>
            <a:tailEnd/>
          </a:ln>
        </p:spPr>
        <p:txBody>
          <a:bodyPr wrap="none">
            <a:spAutoFit/>
          </a:bodyPr>
          <a:lstStyle/>
          <a:p>
            <a:r>
              <a:rPr lang="en-US" sz="2400" b="1" dirty="0"/>
              <a:t>Variable Models and Population Parameters</a:t>
            </a:r>
          </a:p>
        </p:txBody>
      </p:sp>
      <p:sp>
        <p:nvSpPr>
          <p:cNvPr id="5" name="Rectangle 5"/>
          <p:cNvSpPr>
            <a:spLocks noChangeArrowheads="1"/>
          </p:cNvSpPr>
          <p:nvPr/>
        </p:nvSpPr>
        <p:spPr bwMode="auto">
          <a:xfrm>
            <a:off x="838200" y="1066800"/>
            <a:ext cx="7623175" cy="36513"/>
          </a:xfrm>
          <a:prstGeom prst="rect">
            <a:avLst/>
          </a:prstGeom>
          <a:solidFill>
            <a:srgbClr val="FF6600"/>
          </a:solidFill>
          <a:ln w="9525">
            <a:solidFill>
              <a:schemeClr val="tx1"/>
            </a:solidFill>
            <a:miter lim="800000"/>
            <a:headEnd/>
            <a:tailEnd/>
          </a:ln>
        </p:spPr>
        <p:txBody>
          <a:bodyPr wrap="none" anchor="ctr"/>
          <a:lstStyle/>
          <a:p>
            <a:pPr>
              <a:lnSpc>
                <a:spcPct val="80000"/>
              </a:lnSpc>
              <a:spcBef>
                <a:spcPct val="20000"/>
              </a:spcBef>
              <a:buFontTx/>
              <a:buChar char="•"/>
            </a:pPr>
            <a:endParaRPr lang="en-US"/>
          </a:p>
        </p:txBody>
      </p:sp>
      <p:sp>
        <p:nvSpPr>
          <p:cNvPr id="6" name="Rectangle 11"/>
          <p:cNvSpPr>
            <a:spLocks noChangeArrowheads="1"/>
          </p:cNvSpPr>
          <p:nvPr/>
        </p:nvSpPr>
        <p:spPr bwMode="auto">
          <a:xfrm>
            <a:off x="1905000" y="2514600"/>
            <a:ext cx="1676400" cy="914400"/>
          </a:xfrm>
          <a:prstGeom prst="rect">
            <a:avLst/>
          </a:prstGeom>
          <a:noFill/>
          <a:ln w="9525" algn="ctr">
            <a:solidFill>
              <a:schemeClr val="tx1"/>
            </a:solidFill>
            <a:miter lim="800000"/>
            <a:headEnd/>
            <a:tailEnd/>
          </a:ln>
        </p:spPr>
        <p:txBody>
          <a:bodyPr wrap="none" anchor="ctr"/>
          <a:lstStyle/>
          <a:p>
            <a:pPr>
              <a:lnSpc>
                <a:spcPct val="80000"/>
              </a:lnSpc>
              <a:spcBef>
                <a:spcPct val="20000"/>
              </a:spcBef>
              <a:buFontTx/>
              <a:buChar char="•"/>
            </a:pPr>
            <a:endParaRPr lang="en-US"/>
          </a:p>
        </p:txBody>
      </p:sp>
      <p:sp>
        <p:nvSpPr>
          <p:cNvPr id="7" name="Rectangle 12"/>
          <p:cNvSpPr>
            <a:spLocks noChangeArrowheads="1"/>
          </p:cNvSpPr>
          <p:nvPr/>
        </p:nvSpPr>
        <p:spPr bwMode="auto">
          <a:xfrm>
            <a:off x="5349875" y="2516188"/>
            <a:ext cx="1673225" cy="914400"/>
          </a:xfrm>
          <a:prstGeom prst="rect">
            <a:avLst/>
          </a:prstGeom>
          <a:noFill/>
          <a:ln w="9525" algn="ctr">
            <a:solidFill>
              <a:schemeClr val="tx1"/>
            </a:solidFill>
            <a:miter lim="800000"/>
            <a:headEnd/>
            <a:tailEnd/>
          </a:ln>
        </p:spPr>
        <p:txBody>
          <a:bodyPr wrap="none" anchor="ctr"/>
          <a:lstStyle/>
          <a:p>
            <a:pPr>
              <a:lnSpc>
                <a:spcPct val="80000"/>
              </a:lnSpc>
              <a:spcBef>
                <a:spcPct val="20000"/>
              </a:spcBef>
              <a:buFontTx/>
              <a:buChar char="•"/>
            </a:pPr>
            <a:endParaRPr lang="en-US"/>
          </a:p>
        </p:txBody>
      </p:sp>
      <p:sp>
        <p:nvSpPr>
          <p:cNvPr id="8" name="Text Box 13"/>
          <p:cNvSpPr txBox="1">
            <a:spLocks noChangeArrowheads="1"/>
          </p:cNvSpPr>
          <p:nvPr/>
        </p:nvSpPr>
        <p:spPr bwMode="auto">
          <a:xfrm>
            <a:off x="2160348" y="2681000"/>
            <a:ext cx="1165704" cy="584775"/>
          </a:xfrm>
          <a:prstGeom prst="rect">
            <a:avLst/>
          </a:prstGeom>
          <a:noFill/>
          <a:ln w="9525" algn="ctr">
            <a:noFill/>
            <a:miter lim="800000"/>
            <a:headEnd/>
            <a:tailEnd/>
          </a:ln>
        </p:spPr>
        <p:txBody>
          <a:bodyPr wrap="none">
            <a:spAutoFit/>
          </a:bodyPr>
          <a:lstStyle/>
          <a:p>
            <a:pPr marL="342900" indent="-342900">
              <a:lnSpc>
                <a:spcPct val="90000"/>
              </a:lnSpc>
              <a:spcBef>
                <a:spcPct val="20000"/>
              </a:spcBef>
            </a:pPr>
            <a:r>
              <a:rPr lang="en-US" sz="1600" dirty="0" smtClean="0"/>
              <a:t>Thought of</a:t>
            </a:r>
          </a:p>
          <a:p>
            <a:pPr marL="342900" indent="-342900">
              <a:lnSpc>
                <a:spcPct val="90000"/>
              </a:lnSpc>
              <a:spcBef>
                <a:spcPct val="20000"/>
              </a:spcBef>
            </a:pPr>
            <a:r>
              <a:rPr lang="en-US" sz="1600" dirty="0" smtClean="0"/>
              <a:t>     Death</a:t>
            </a:r>
            <a:endParaRPr lang="en-US" sz="1600" dirty="0"/>
          </a:p>
        </p:txBody>
      </p:sp>
      <p:sp>
        <p:nvSpPr>
          <p:cNvPr id="9" name="Text Box 14"/>
          <p:cNvSpPr txBox="1">
            <a:spLocks noChangeArrowheads="1"/>
          </p:cNvSpPr>
          <p:nvPr/>
        </p:nvSpPr>
        <p:spPr bwMode="auto">
          <a:xfrm>
            <a:off x="5713691" y="2666999"/>
            <a:ext cx="970137" cy="584775"/>
          </a:xfrm>
          <a:prstGeom prst="rect">
            <a:avLst/>
          </a:prstGeom>
          <a:noFill/>
          <a:ln w="9525" algn="ctr">
            <a:noFill/>
            <a:miter lim="800000"/>
            <a:headEnd/>
            <a:tailEnd/>
          </a:ln>
        </p:spPr>
        <p:txBody>
          <a:bodyPr wrap="none">
            <a:spAutoFit/>
          </a:bodyPr>
          <a:lstStyle/>
          <a:p>
            <a:pPr marL="342900" indent="-342900">
              <a:lnSpc>
                <a:spcPct val="90000"/>
              </a:lnSpc>
              <a:spcBef>
                <a:spcPct val="20000"/>
              </a:spcBef>
            </a:pPr>
            <a:r>
              <a:rPr lang="en-US" sz="1600" dirty="0" smtClean="0"/>
              <a:t>Belief in </a:t>
            </a:r>
          </a:p>
          <a:p>
            <a:pPr marL="342900" indent="-342900">
              <a:lnSpc>
                <a:spcPct val="90000"/>
              </a:lnSpc>
              <a:spcBef>
                <a:spcPct val="20000"/>
              </a:spcBef>
            </a:pPr>
            <a:r>
              <a:rPr lang="en-US" sz="1600" dirty="0" smtClean="0"/>
              <a:t>   God</a:t>
            </a:r>
            <a:endParaRPr lang="en-US" sz="1600" dirty="0"/>
          </a:p>
        </p:txBody>
      </p:sp>
      <p:cxnSp>
        <p:nvCxnSpPr>
          <p:cNvPr id="18" name="Straight Arrow Connector 17"/>
          <p:cNvCxnSpPr/>
          <p:nvPr/>
        </p:nvCxnSpPr>
        <p:spPr bwMode="auto">
          <a:xfrm>
            <a:off x="3810000" y="2948500"/>
            <a:ext cx="1295400" cy="0"/>
          </a:xfrm>
          <a:prstGeom prst="straightConnector1">
            <a:avLst/>
          </a:prstGeom>
          <a:noFill/>
          <a:ln w="9525" cap="flat" cmpd="sng" algn="ctr">
            <a:solidFill>
              <a:schemeClr val="tx1"/>
            </a:solidFill>
            <a:prstDash val="solid"/>
            <a:round/>
            <a:headEnd type="none" w="med" len="med"/>
            <a:tailEnd type="arrow"/>
          </a:ln>
          <a:effectLst/>
        </p:spPr>
      </p:cxnSp>
    </p:spTree>
    <p:extLst>
      <p:ext uri="{BB962C8B-B14F-4D97-AF65-F5344CB8AC3E}">
        <p14:creationId xmlns="" xmlns:p14="http://schemas.microsoft.com/office/powerpoint/2010/main" val="27833204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ext Box 4"/>
          <p:cNvSpPr txBox="1">
            <a:spLocks noChangeArrowheads="1"/>
          </p:cNvSpPr>
          <p:nvPr/>
        </p:nvSpPr>
        <p:spPr bwMode="auto">
          <a:xfrm>
            <a:off x="3810000" y="304800"/>
            <a:ext cx="1868488" cy="336550"/>
          </a:xfrm>
          <a:prstGeom prst="rect">
            <a:avLst/>
          </a:prstGeom>
          <a:noFill/>
          <a:ln w="9525">
            <a:noFill/>
            <a:miter lim="800000"/>
            <a:headEnd/>
            <a:tailEnd/>
          </a:ln>
        </p:spPr>
        <p:txBody>
          <a:bodyPr wrap="none">
            <a:spAutoFit/>
          </a:bodyPr>
          <a:lstStyle/>
          <a:p>
            <a:r>
              <a:rPr lang="en-US" sz="1600" b="1" i="1"/>
              <a:t>Integrated  Model</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762754"/>
            <a:ext cx="9144000" cy="5332491"/>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524000" y="533400"/>
            <a:ext cx="6532563" cy="457200"/>
          </a:xfrm>
          <a:prstGeom prst="rect">
            <a:avLst/>
          </a:prstGeom>
          <a:noFill/>
          <a:ln w="9525">
            <a:noFill/>
            <a:miter lim="800000"/>
            <a:headEnd/>
            <a:tailEnd/>
          </a:ln>
        </p:spPr>
        <p:txBody>
          <a:bodyPr wrap="none">
            <a:spAutoFit/>
          </a:bodyPr>
          <a:lstStyle/>
          <a:p>
            <a:r>
              <a:rPr lang="en-US" sz="2400" b="1" dirty="0"/>
              <a:t>Variable Models and Population Parameters</a:t>
            </a:r>
          </a:p>
        </p:txBody>
      </p:sp>
      <p:sp>
        <p:nvSpPr>
          <p:cNvPr id="5" name="Rectangle 5"/>
          <p:cNvSpPr>
            <a:spLocks noChangeArrowheads="1"/>
          </p:cNvSpPr>
          <p:nvPr/>
        </p:nvSpPr>
        <p:spPr bwMode="auto">
          <a:xfrm>
            <a:off x="838200" y="1066800"/>
            <a:ext cx="7623175" cy="36513"/>
          </a:xfrm>
          <a:prstGeom prst="rect">
            <a:avLst/>
          </a:prstGeom>
          <a:solidFill>
            <a:srgbClr val="FF6600"/>
          </a:solidFill>
          <a:ln w="9525">
            <a:solidFill>
              <a:schemeClr val="tx1"/>
            </a:solidFill>
            <a:miter lim="800000"/>
            <a:headEnd/>
            <a:tailEnd/>
          </a:ln>
        </p:spPr>
        <p:txBody>
          <a:bodyPr wrap="none" anchor="ctr"/>
          <a:lstStyle/>
          <a:p>
            <a:pPr>
              <a:lnSpc>
                <a:spcPct val="80000"/>
              </a:lnSpc>
              <a:spcBef>
                <a:spcPct val="20000"/>
              </a:spcBef>
              <a:buFontTx/>
              <a:buChar char="•"/>
            </a:pPr>
            <a:endParaRPr lang="en-US"/>
          </a:p>
        </p:txBody>
      </p:sp>
      <p:sp>
        <p:nvSpPr>
          <p:cNvPr id="6" name="Rectangle 11"/>
          <p:cNvSpPr>
            <a:spLocks noChangeArrowheads="1"/>
          </p:cNvSpPr>
          <p:nvPr/>
        </p:nvSpPr>
        <p:spPr bwMode="auto">
          <a:xfrm>
            <a:off x="1905000" y="2514600"/>
            <a:ext cx="1676400" cy="914400"/>
          </a:xfrm>
          <a:prstGeom prst="rect">
            <a:avLst/>
          </a:prstGeom>
          <a:noFill/>
          <a:ln w="9525" algn="ctr">
            <a:solidFill>
              <a:schemeClr val="tx1"/>
            </a:solidFill>
            <a:miter lim="800000"/>
            <a:headEnd/>
            <a:tailEnd/>
          </a:ln>
        </p:spPr>
        <p:txBody>
          <a:bodyPr wrap="none" anchor="ctr"/>
          <a:lstStyle/>
          <a:p>
            <a:pPr>
              <a:lnSpc>
                <a:spcPct val="80000"/>
              </a:lnSpc>
              <a:spcBef>
                <a:spcPct val="20000"/>
              </a:spcBef>
              <a:buFontTx/>
              <a:buChar char="•"/>
            </a:pPr>
            <a:endParaRPr lang="en-US"/>
          </a:p>
        </p:txBody>
      </p:sp>
      <p:sp>
        <p:nvSpPr>
          <p:cNvPr id="7" name="Rectangle 12"/>
          <p:cNvSpPr>
            <a:spLocks noChangeArrowheads="1"/>
          </p:cNvSpPr>
          <p:nvPr/>
        </p:nvSpPr>
        <p:spPr bwMode="auto">
          <a:xfrm>
            <a:off x="5349875" y="2516188"/>
            <a:ext cx="1673225" cy="914400"/>
          </a:xfrm>
          <a:prstGeom prst="rect">
            <a:avLst/>
          </a:prstGeom>
          <a:noFill/>
          <a:ln w="9525" algn="ctr">
            <a:solidFill>
              <a:schemeClr val="tx1"/>
            </a:solidFill>
            <a:miter lim="800000"/>
            <a:headEnd/>
            <a:tailEnd/>
          </a:ln>
        </p:spPr>
        <p:txBody>
          <a:bodyPr wrap="none" anchor="ctr"/>
          <a:lstStyle/>
          <a:p>
            <a:pPr>
              <a:lnSpc>
                <a:spcPct val="80000"/>
              </a:lnSpc>
              <a:spcBef>
                <a:spcPct val="20000"/>
              </a:spcBef>
              <a:buFontTx/>
              <a:buChar char="•"/>
            </a:pPr>
            <a:endParaRPr lang="en-US"/>
          </a:p>
        </p:txBody>
      </p:sp>
      <p:sp>
        <p:nvSpPr>
          <p:cNvPr id="8" name="Text Box 13"/>
          <p:cNvSpPr txBox="1">
            <a:spLocks noChangeArrowheads="1"/>
          </p:cNvSpPr>
          <p:nvPr/>
        </p:nvSpPr>
        <p:spPr bwMode="auto">
          <a:xfrm>
            <a:off x="2160348" y="2681000"/>
            <a:ext cx="1165704" cy="584775"/>
          </a:xfrm>
          <a:prstGeom prst="rect">
            <a:avLst/>
          </a:prstGeom>
          <a:noFill/>
          <a:ln w="9525" algn="ctr">
            <a:noFill/>
            <a:miter lim="800000"/>
            <a:headEnd/>
            <a:tailEnd/>
          </a:ln>
        </p:spPr>
        <p:txBody>
          <a:bodyPr wrap="none">
            <a:spAutoFit/>
          </a:bodyPr>
          <a:lstStyle/>
          <a:p>
            <a:pPr marL="342900" indent="-342900">
              <a:lnSpc>
                <a:spcPct val="90000"/>
              </a:lnSpc>
              <a:spcBef>
                <a:spcPct val="20000"/>
              </a:spcBef>
            </a:pPr>
            <a:r>
              <a:rPr lang="en-US" sz="1600" dirty="0" smtClean="0"/>
              <a:t>Thought of</a:t>
            </a:r>
          </a:p>
          <a:p>
            <a:pPr marL="342900" indent="-342900">
              <a:lnSpc>
                <a:spcPct val="90000"/>
              </a:lnSpc>
              <a:spcBef>
                <a:spcPct val="20000"/>
              </a:spcBef>
            </a:pPr>
            <a:r>
              <a:rPr lang="en-US" sz="1600" dirty="0" smtClean="0"/>
              <a:t>     Death</a:t>
            </a:r>
            <a:endParaRPr lang="en-US" sz="1600" dirty="0"/>
          </a:p>
        </p:txBody>
      </p:sp>
      <p:sp>
        <p:nvSpPr>
          <p:cNvPr id="9" name="Text Box 14"/>
          <p:cNvSpPr txBox="1">
            <a:spLocks noChangeArrowheads="1"/>
          </p:cNvSpPr>
          <p:nvPr/>
        </p:nvSpPr>
        <p:spPr bwMode="auto">
          <a:xfrm>
            <a:off x="5713691" y="2666999"/>
            <a:ext cx="970137" cy="584775"/>
          </a:xfrm>
          <a:prstGeom prst="rect">
            <a:avLst/>
          </a:prstGeom>
          <a:noFill/>
          <a:ln w="9525" algn="ctr">
            <a:noFill/>
            <a:miter lim="800000"/>
            <a:headEnd/>
            <a:tailEnd/>
          </a:ln>
        </p:spPr>
        <p:txBody>
          <a:bodyPr wrap="none">
            <a:spAutoFit/>
          </a:bodyPr>
          <a:lstStyle/>
          <a:p>
            <a:pPr marL="342900" indent="-342900">
              <a:lnSpc>
                <a:spcPct val="90000"/>
              </a:lnSpc>
              <a:spcBef>
                <a:spcPct val="20000"/>
              </a:spcBef>
            </a:pPr>
            <a:r>
              <a:rPr lang="en-US" sz="1600" dirty="0" smtClean="0"/>
              <a:t>Belief in </a:t>
            </a:r>
          </a:p>
          <a:p>
            <a:pPr marL="342900" indent="-342900">
              <a:lnSpc>
                <a:spcPct val="90000"/>
              </a:lnSpc>
              <a:spcBef>
                <a:spcPct val="20000"/>
              </a:spcBef>
            </a:pPr>
            <a:r>
              <a:rPr lang="en-US" sz="1600" dirty="0" smtClean="0"/>
              <a:t>   God</a:t>
            </a:r>
            <a:endParaRPr lang="en-US" sz="1600" dirty="0"/>
          </a:p>
        </p:txBody>
      </p:sp>
      <p:cxnSp>
        <p:nvCxnSpPr>
          <p:cNvPr id="18" name="Straight Arrow Connector 17"/>
          <p:cNvCxnSpPr/>
          <p:nvPr/>
        </p:nvCxnSpPr>
        <p:spPr bwMode="auto">
          <a:xfrm>
            <a:off x="3810000" y="2948500"/>
            <a:ext cx="1295400" cy="0"/>
          </a:xfrm>
          <a:prstGeom prst="straightConnector1">
            <a:avLst/>
          </a:prstGeom>
          <a:noFill/>
          <a:ln w="9525" cap="flat" cmpd="sng" algn="ctr">
            <a:solidFill>
              <a:schemeClr val="tx1"/>
            </a:solidFill>
            <a:prstDash val="solid"/>
            <a:round/>
            <a:headEnd type="none" w="med" len="med"/>
            <a:tailEnd type="arrow"/>
          </a:ln>
          <a:effectLst/>
        </p:spPr>
      </p:cxnSp>
    </p:spTree>
    <p:extLst>
      <p:ext uri="{BB962C8B-B14F-4D97-AF65-F5344CB8AC3E}">
        <p14:creationId xmlns="" xmlns:p14="http://schemas.microsoft.com/office/powerpoint/2010/main" val="864244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50" name="Text Box 6"/>
          <p:cNvSpPr txBox="1">
            <a:spLocks noChangeArrowheads="1"/>
          </p:cNvSpPr>
          <p:nvPr/>
        </p:nvSpPr>
        <p:spPr bwMode="auto">
          <a:xfrm>
            <a:off x="873125" y="1295400"/>
            <a:ext cx="7696200" cy="1549142"/>
          </a:xfrm>
          <a:prstGeom prst="rect">
            <a:avLst/>
          </a:prstGeom>
          <a:noFill/>
          <a:ln w="9525" algn="ctr">
            <a:noFill/>
            <a:miter lim="800000"/>
            <a:headEnd/>
            <a:tailEnd/>
          </a:ln>
        </p:spPr>
        <p:txBody>
          <a:bodyPr>
            <a:spAutoFit/>
          </a:bodyPr>
          <a:lstStyle/>
          <a:p>
            <a:pPr marL="342900" indent="-342900">
              <a:lnSpc>
                <a:spcPct val="90000"/>
              </a:lnSpc>
              <a:spcBef>
                <a:spcPct val="20000"/>
              </a:spcBef>
            </a:pPr>
            <a:r>
              <a:rPr lang="en-US" sz="2000" dirty="0" smtClean="0"/>
              <a:t>Hypotheses</a:t>
            </a:r>
            <a:r>
              <a:rPr lang="en-US" sz="2000" dirty="0"/>
              <a:t>: H</a:t>
            </a:r>
            <a:r>
              <a:rPr lang="en-US" sz="2000" baseline="-25000" dirty="0"/>
              <a:t>o</a:t>
            </a:r>
            <a:r>
              <a:rPr lang="en-US" sz="2000" dirty="0"/>
              <a:t> : </a:t>
            </a:r>
            <a:r>
              <a:rPr lang="el-GR" sz="2000" dirty="0">
                <a:cs typeface="Arial" charset="0"/>
              </a:rPr>
              <a:t>μ</a:t>
            </a:r>
            <a:r>
              <a:rPr lang="en-US" sz="2000" baseline="-25000" dirty="0"/>
              <a:t>Food</a:t>
            </a:r>
            <a:r>
              <a:rPr lang="en-US" sz="2000" dirty="0"/>
              <a:t> = </a:t>
            </a:r>
            <a:r>
              <a:rPr lang="el-GR" sz="2000" dirty="0"/>
              <a:t>μ</a:t>
            </a:r>
            <a:r>
              <a:rPr lang="en-US" sz="2000" baseline="-25000" dirty="0" smtClean="0"/>
              <a:t>Death</a:t>
            </a:r>
            <a:r>
              <a:rPr lang="en-US" sz="2000" dirty="0" smtClean="0"/>
              <a:t>;  H</a:t>
            </a:r>
            <a:r>
              <a:rPr lang="en-US" sz="2000" baseline="-25000" dirty="0" smtClean="0"/>
              <a:t>A</a:t>
            </a:r>
            <a:r>
              <a:rPr lang="en-US" sz="2000" dirty="0" smtClean="0"/>
              <a:t> </a:t>
            </a:r>
            <a:r>
              <a:rPr lang="en-US" sz="2000" dirty="0"/>
              <a:t>: </a:t>
            </a:r>
            <a:r>
              <a:rPr lang="el-GR" sz="2000" dirty="0"/>
              <a:t>μ</a:t>
            </a:r>
            <a:r>
              <a:rPr lang="en-US" sz="2000" baseline="-25000" dirty="0"/>
              <a:t>Food</a:t>
            </a:r>
            <a:r>
              <a:rPr lang="en-US" sz="2000" dirty="0"/>
              <a:t> &gt; </a:t>
            </a:r>
            <a:r>
              <a:rPr lang="el-GR" sz="2000" dirty="0"/>
              <a:t>μ</a:t>
            </a:r>
            <a:r>
              <a:rPr lang="en-US" sz="2000" baseline="-25000" dirty="0"/>
              <a:t>Death</a:t>
            </a:r>
            <a:r>
              <a:rPr lang="en-US" sz="2000" dirty="0"/>
              <a:t>  or  </a:t>
            </a:r>
            <a:r>
              <a:rPr lang="el-GR" sz="2000" dirty="0"/>
              <a:t>μ</a:t>
            </a:r>
            <a:r>
              <a:rPr lang="en-US" sz="2000" baseline="-25000" dirty="0"/>
              <a:t>Food</a:t>
            </a:r>
            <a:r>
              <a:rPr lang="en-US" sz="2000" dirty="0"/>
              <a:t> &lt; </a:t>
            </a:r>
            <a:r>
              <a:rPr lang="el-GR" sz="2000" dirty="0"/>
              <a:t>μ</a:t>
            </a:r>
            <a:r>
              <a:rPr lang="en-US" sz="2000" baseline="-25000" dirty="0"/>
              <a:t>Death</a:t>
            </a:r>
          </a:p>
          <a:p>
            <a:pPr marL="342900" indent="-342900">
              <a:lnSpc>
                <a:spcPct val="90000"/>
              </a:lnSpc>
              <a:spcBef>
                <a:spcPct val="20000"/>
              </a:spcBef>
            </a:pPr>
            <a:endParaRPr lang="en-US" sz="2000" baseline="-25000" dirty="0"/>
          </a:p>
          <a:p>
            <a:pPr marL="342900" indent="-342900">
              <a:lnSpc>
                <a:spcPct val="90000"/>
              </a:lnSpc>
              <a:spcBef>
                <a:spcPct val="20000"/>
              </a:spcBef>
            </a:pPr>
            <a:r>
              <a:rPr lang="en-US" sz="2000" i="1" dirty="0" err="1"/>
              <a:t>M</a:t>
            </a:r>
            <a:r>
              <a:rPr lang="en-US" sz="2000" baseline="-25000" dirty="0" err="1"/>
              <a:t>Death</a:t>
            </a:r>
            <a:r>
              <a:rPr lang="en-US" sz="2000" dirty="0"/>
              <a:t> = </a:t>
            </a:r>
            <a:r>
              <a:rPr lang="en-US" sz="2000" dirty="0" smtClean="0"/>
              <a:t>4.40 </a:t>
            </a:r>
            <a:r>
              <a:rPr lang="en-US" sz="2000" dirty="0"/>
              <a:t>(</a:t>
            </a:r>
            <a:r>
              <a:rPr lang="en-US" sz="2000" i="1" dirty="0"/>
              <a:t>SD</a:t>
            </a:r>
            <a:r>
              <a:rPr lang="en-US" sz="2000" dirty="0"/>
              <a:t> = </a:t>
            </a:r>
            <a:r>
              <a:rPr lang="en-US" sz="2000" dirty="0" smtClean="0"/>
              <a:t>1.64), </a:t>
            </a:r>
            <a:r>
              <a:rPr lang="en-US" sz="2000" i="1" dirty="0" err="1"/>
              <a:t>M</a:t>
            </a:r>
            <a:r>
              <a:rPr lang="en-US" sz="2000" baseline="-25000" dirty="0" err="1"/>
              <a:t>Food</a:t>
            </a:r>
            <a:r>
              <a:rPr lang="en-US" sz="2000" dirty="0"/>
              <a:t> = </a:t>
            </a:r>
            <a:r>
              <a:rPr lang="en-US" sz="2000" dirty="0" smtClean="0"/>
              <a:t>3.48 </a:t>
            </a:r>
            <a:r>
              <a:rPr lang="en-US" sz="2000" dirty="0"/>
              <a:t>(</a:t>
            </a:r>
            <a:r>
              <a:rPr lang="en-US" sz="2000" i="1" dirty="0"/>
              <a:t>SD</a:t>
            </a:r>
            <a:r>
              <a:rPr lang="en-US" sz="2000" dirty="0"/>
              <a:t> = </a:t>
            </a:r>
            <a:r>
              <a:rPr lang="en-US" sz="2000" dirty="0" smtClean="0"/>
              <a:t>1.92), </a:t>
            </a:r>
            <a:r>
              <a:rPr lang="en-US" sz="2000" i="1" dirty="0" smtClean="0"/>
              <a:t>t</a:t>
            </a:r>
            <a:r>
              <a:rPr lang="en-US" sz="2000" dirty="0" smtClean="0"/>
              <a:t>(64) </a:t>
            </a:r>
            <a:r>
              <a:rPr lang="en-US" sz="2000" dirty="0"/>
              <a:t>= </a:t>
            </a:r>
            <a:r>
              <a:rPr lang="en-US" sz="2000" dirty="0" smtClean="0"/>
              <a:t>2.07, </a:t>
            </a:r>
            <a:r>
              <a:rPr lang="en-US" sz="2000" b="1" i="1" dirty="0">
                <a:solidFill>
                  <a:srgbClr val="FF6600"/>
                </a:solidFill>
              </a:rPr>
              <a:t>p</a:t>
            </a:r>
            <a:r>
              <a:rPr lang="en-US" sz="2000" b="1" dirty="0">
                <a:solidFill>
                  <a:srgbClr val="FF6600"/>
                </a:solidFill>
              </a:rPr>
              <a:t> </a:t>
            </a:r>
            <a:r>
              <a:rPr lang="en-US" sz="2000" b="1" dirty="0" smtClean="0">
                <a:solidFill>
                  <a:srgbClr val="FF6600"/>
                </a:solidFill>
              </a:rPr>
              <a:t>= </a:t>
            </a:r>
            <a:r>
              <a:rPr lang="en-US" sz="2000" b="1" dirty="0">
                <a:solidFill>
                  <a:srgbClr val="FF6600"/>
                </a:solidFill>
              </a:rPr>
              <a:t>.</a:t>
            </a:r>
            <a:r>
              <a:rPr lang="en-US" sz="2000" b="1" dirty="0" smtClean="0">
                <a:solidFill>
                  <a:srgbClr val="FF6600"/>
                </a:solidFill>
              </a:rPr>
              <a:t>043</a:t>
            </a:r>
            <a:r>
              <a:rPr lang="en-US" sz="2000" dirty="0" smtClean="0"/>
              <a:t>, </a:t>
            </a:r>
            <a:r>
              <a:rPr lang="en-US" sz="2000" b="1" i="1" dirty="0">
                <a:solidFill>
                  <a:srgbClr val="FF6600"/>
                </a:solidFill>
              </a:rPr>
              <a:t>d</a:t>
            </a:r>
            <a:r>
              <a:rPr lang="en-US" sz="2000" b="1" dirty="0">
                <a:solidFill>
                  <a:srgbClr val="FF6600"/>
                </a:solidFill>
              </a:rPr>
              <a:t> = </a:t>
            </a:r>
            <a:r>
              <a:rPr lang="en-US" sz="2000" b="1" dirty="0" smtClean="0">
                <a:solidFill>
                  <a:srgbClr val="FF6600"/>
                </a:solidFill>
              </a:rPr>
              <a:t>.51 </a:t>
            </a:r>
            <a:r>
              <a:rPr lang="en-US" sz="2000" dirty="0" smtClean="0"/>
              <a:t>(medium </a:t>
            </a:r>
            <a:r>
              <a:rPr lang="en-US" sz="2000" dirty="0"/>
              <a:t>effect using Cohen’s conventions)</a:t>
            </a:r>
          </a:p>
          <a:p>
            <a:pPr marL="342900" indent="-342900">
              <a:lnSpc>
                <a:spcPct val="90000"/>
              </a:lnSpc>
              <a:spcBef>
                <a:spcPct val="20000"/>
              </a:spcBef>
            </a:pPr>
            <a:endParaRPr lang="en-US" sz="2000" dirty="0"/>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362200" y="2844542"/>
            <a:ext cx="4062412" cy="32550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Text Box 4"/>
          <p:cNvSpPr txBox="1">
            <a:spLocks noChangeArrowheads="1"/>
          </p:cNvSpPr>
          <p:nvPr/>
        </p:nvSpPr>
        <p:spPr bwMode="auto">
          <a:xfrm>
            <a:off x="1524000" y="533400"/>
            <a:ext cx="6532563" cy="457200"/>
          </a:xfrm>
          <a:prstGeom prst="rect">
            <a:avLst/>
          </a:prstGeom>
          <a:noFill/>
          <a:ln w="9525">
            <a:noFill/>
            <a:miter lim="800000"/>
            <a:headEnd/>
            <a:tailEnd/>
          </a:ln>
        </p:spPr>
        <p:txBody>
          <a:bodyPr wrap="none">
            <a:spAutoFit/>
          </a:bodyPr>
          <a:lstStyle/>
          <a:p>
            <a:r>
              <a:rPr lang="en-US" sz="2400" b="1" dirty="0"/>
              <a:t>Variable Models and Population Parameters</a:t>
            </a:r>
          </a:p>
        </p:txBody>
      </p:sp>
      <p:sp>
        <p:nvSpPr>
          <p:cNvPr id="7" name="Rectangle 5"/>
          <p:cNvSpPr>
            <a:spLocks noChangeArrowheads="1"/>
          </p:cNvSpPr>
          <p:nvPr/>
        </p:nvSpPr>
        <p:spPr bwMode="auto">
          <a:xfrm>
            <a:off x="838200" y="1066800"/>
            <a:ext cx="7623175" cy="36513"/>
          </a:xfrm>
          <a:prstGeom prst="rect">
            <a:avLst/>
          </a:prstGeom>
          <a:solidFill>
            <a:srgbClr val="FF6600"/>
          </a:solidFill>
          <a:ln w="9525">
            <a:solidFill>
              <a:schemeClr val="tx1"/>
            </a:solidFill>
            <a:miter lim="800000"/>
            <a:headEnd/>
            <a:tailEnd/>
          </a:ln>
        </p:spPr>
        <p:txBody>
          <a:bodyPr wrap="none" anchor="ctr"/>
          <a:lstStyle/>
          <a:p>
            <a:pPr>
              <a:lnSpc>
                <a:spcPct val="80000"/>
              </a:lnSpc>
              <a:spcBef>
                <a:spcPct val="20000"/>
              </a:spcBef>
              <a:buFontTx/>
              <a:buChar char="•"/>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2362200" y="457200"/>
            <a:ext cx="4718050" cy="457200"/>
          </a:xfrm>
          <a:prstGeom prst="rect">
            <a:avLst/>
          </a:prstGeom>
          <a:noFill/>
          <a:ln w="9525">
            <a:noFill/>
            <a:miter lim="800000"/>
            <a:headEnd/>
            <a:tailEnd/>
          </a:ln>
        </p:spPr>
        <p:txBody>
          <a:bodyPr wrap="none">
            <a:spAutoFit/>
          </a:bodyPr>
          <a:lstStyle/>
          <a:p>
            <a:r>
              <a:rPr lang="en-US" sz="2400" b="1" i="1"/>
              <a:t>Observation Oriented Modeling</a:t>
            </a:r>
          </a:p>
        </p:txBody>
      </p:sp>
      <p:sp>
        <p:nvSpPr>
          <p:cNvPr id="5" name="Rectangle 5"/>
          <p:cNvSpPr>
            <a:spLocks noChangeArrowheads="1"/>
          </p:cNvSpPr>
          <p:nvPr/>
        </p:nvSpPr>
        <p:spPr bwMode="auto">
          <a:xfrm>
            <a:off x="838200" y="1066800"/>
            <a:ext cx="7623175" cy="36513"/>
          </a:xfrm>
          <a:prstGeom prst="rect">
            <a:avLst/>
          </a:prstGeom>
          <a:solidFill>
            <a:srgbClr val="FF6600"/>
          </a:solidFill>
          <a:ln w="9525">
            <a:solidFill>
              <a:schemeClr val="tx1"/>
            </a:solidFill>
            <a:miter lim="800000"/>
            <a:headEnd/>
            <a:tailEnd/>
          </a:ln>
        </p:spPr>
        <p:txBody>
          <a:bodyPr wrap="none" anchor="ctr"/>
          <a:lstStyle/>
          <a:p>
            <a:pPr>
              <a:lnSpc>
                <a:spcPct val="80000"/>
              </a:lnSpc>
              <a:spcBef>
                <a:spcPct val="20000"/>
              </a:spcBef>
              <a:buFontTx/>
              <a:buChar char="•"/>
            </a:pPr>
            <a:endParaRPr lang="en-US"/>
          </a:p>
        </p:txBody>
      </p:sp>
      <p:sp>
        <p:nvSpPr>
          <p:cNvPr id="8" name="TextBox 7"/>
          <p:cNvSpPr txBox="1"/>
          <p:nvPr/>
        </p:nvSpPr>
        <p:spPr>
          <a:xfrm>
            <a:off x="3200400" y="1371600"/>
            <a:ext cx="3124200" cy="381000"/>
          </a:xfrm>
          <a:prstGeom prst="rect">
            <a:avLst/>
          </a:prstGeom>
          <a:noFill/>
        </p:spPr>
        <p:txBody>
          <a:bodyPr wrap="square" rtlCol="0">
            <a:spAutoFit/>
          </a:bodyPr>
          <a:lstStyle/>
          <a:p>
            <a:r>
              <a:rPr lang="en-US" sz="1800" b="1" dirty="0" smtClean="0">
                <a:solidFill>
                  <a:srgbClr val="FF6600"/>
                </a:solidFill>
              </a:rPr>
              <a:t>Specific Pattern Matching</a:t>
            </a:r>
            <a:endParaRPr lang="en-US" sz="1800" b="1" dirty="0">
              <a:solidFill>
                <a:srgbClr val="FF6600"/>
              </a:solidFill>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659303" y="1730827"/>
            <a:ext cx="1981200" cy="2227451"/>
          </a:xfrm>
          <a:prstGeom prst="rect">
            <a:avLst/>
          </a:prstGeom>
        </p:spPr>
      </p:pic>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057400" y="4267200"/>
            <a:ext cx="2895600" cy="1809750"/>
          </a:xfrm>
          <a:prstGeom prst="rect">
            <a:avLst/>
          </a:prstGeom>
        </p:spPr>
      </p:pic>
      <p:pic>
        <p:nvPicPr>
          <p:cNvPr id="10" name="Picture 9" descr="OOM_BookCover.jpg"/>
          <p:cNvPicPr>
            <a:picLocks noChangeAspect="1"/>
          </p:cNvPicPr>
          <p:nvPr/>
        </p:nvPicPr>
        <p:blipFill>
          <a:blip r:embed="rId4" cstate="print"/>
          <a:stretch>
            <a:fillRect/>
          </a:stretch>
        </p:blipFill>
        <p:spPr>
          <a:xfrm>
            <a:off x="6019800" y="3810000"/>
            <a:ext cx="1628775" cy="24384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50" name="Text Box 6"/>
          <p:cNvSpPr txBox="1">
            <a:spLocks noChangeArrowheads="1"/>
          </p:cNvSpPr>
          <p:nvPr/>
        </p:nvSpPr>
        <p:spPr bwMode="auto">
          <a:xfrm>
            <a:off x="873125" y="1295400"/>
            <a:ext cx="7696200" cy="1549142"/>
          </a:xfrm>
          <a:prstGeom prst="rect">
            <a:avLst/>
          </a:prstGeom>
          <a:noFill/>
          <a:ln w="9525" algn="ctr">
            <a:noFill/>
            <a:miter lim="800000"/>
            <a:headEnd/>
            <a:tailEnd/>
          </a:ln>
        </p:spPr>
        <p:txBody>
          <a:bodyPr>
            <a:spAutoFit/>
          </a:bodyPr>
          <a:lstStyle/>
          <a:p>
            <a:pPr marL="342900" indent="-342900">
              <a:lnSpc>
                <a:spcPct val="90000"/>
              </a:lnSpc>
              <a:spcBef>
                <a:spcPct val="20000"/>
              </a:spcBef>
            </a:pPr>
            <a:r>
              <a:rPr lang="en-US" sz="2000" dirty="0" smtClean="0"/>
              <a:t>Hypotheses</a:t>
            </a:r>
            <a:r>
              <a:rPr lang="en-US" sz="2000" dirty="0"/>
              <a:t>: H</a:t>
            </a:r>
            <a:r>
              <a:rPr lang="en-US" sz="2000" baseline="-25000" dirty="0"/>
              <a:t>o</a:t>
            </a:r>
            <a:r>
              <a:rPr lang="en-US" sz="2000" dirty="0"/>
              <a:t> : </a:t>
            </a:r>
            <a:r>
              <a:rPr lang="el-GR" sz="2000" dirty="0">
                <a:cs typeface="Arial" charset="0"/>
              </a:rPr>
              <a:t>μ</a:t>
            </a:r>
            <a:r>
              <a:rPr lang="en-US" sz="2000" baseline="-25000" dirty="0"/>
              <a:t>Food</a:t>
            </a:r>
            <a:r>
              <a:rPr lang="en-US" sz="2000" dirty="0"/>
              <a:t> = </a:t>
            </a:r>
            <a:r>
              <a:rPr lang="el-GR" sz="2000" dirty="0"/>
              <a:t>μ</a:t>
            </a:r>
            <a:r>
              <a:rPr lang="en-US" sz="2000" baseline="-25000" dirty="0" smtClean="0"/>
              <a:t>Death</a:t>
            </a:r>
            <a:r>
              <a:rPr lang="en-US" sz="2000" dirty="0" smtClean="0"/>
              <a:t>;  H</a:t>
            </a:r>
            <a:r>
              <a:rPr lang="en-US" sz="2000" baseline="-25000" dirty="0" smtClean="0"/>
              <a:t>A</a:t>
            </a:r>
            <a:r>
              <a:rPr lang="en-US" sz="2000" dirty="0" smtClean="0"/>
              <a:t> </a:t>
            </a:r>
            <a:r>
              <a:rPr lang="en-US" sz="2000" dirty="0"/>
              <a:t>: </a:t>
            </a:r>
            <a:r>
              <a:rPr lang="el-GR" sz="2000" dirty="0"/>
              <a:t>μ</a:t>
            </a:r>
            <a:r>
              <a:rPr lang="en-US" sz="2000" baseline="-25000" dirty="0"/>
              <a:t>Food</a:t>
            </a:r>
            <a:r>
              <a:rPr lang="en-US" sz="2000" dirty="0"/>
              <a:t> &gt; </a:t>
            </a:r>
            <a:r>
              <a:rPr lang="el-GR" sz="2000" dirty="0"/>
              <a:t>μ</a:t>
            </a:r>
            <a:r>
              <a:rPr lang="en-US" sz="2000" baseline="-25000" dirty="0"/>
              <a:t>Death</a:t>
            </a:r>
            <a:r>
              <a:rPr lang="en-US" sz="2000" dirty="0"/>
              <a:t>  or  </a:t>
            </a:r>
            <a:r>
              <a:rPr lang="el-GR" sz="2000" dirty="0"/>
              <a:t>μ</a:t>
            </a:r>
            <a:r>
              <a:rPr lang="en-US" sz="2000" baseline="-25000" dirty="0"/>
              <a:t>Food</a:t>
            </a:r>
            <a:r>
              <a:rPr lang="en-US" sz="2000" dirty="0"/>
              <a:t> &lt; </a:t>
            </a:r>
            <a:r>
              <a:rPr lang="el-GR" sz="2000" dirty="0"/>
              <a:t>μ</a:t>
            </a:r>
            <a:r>
              <a:rPr lang="en-US" sz="2000" baseline="-25000" dirty="0"/>
              <a:t>Death</a:t>
            </a:r>
          </a:p>
          <a:p>
            <a:pPr marL="342900" indent="-342900">
              <a:lnSpc>
                <a:spcPct val="90000"/>
              </a:lnSpc>
              <a:spcBef>
                <a:spcPct val="20000"/>
              </a:spcBef>
            </a:pPr>
            <a:endParaRPr lang="en-US" sz="2000" baseline="-25000" dirty="0"/>
          </a:p>
          <a:p>
            <a:pPr marL="342900" indent="-342900">
              <a:lnSpc>
                <a:spcPct val="90000"/>
              </a:lnSpc>
              <a:spcBef>
                <a:spcPct val="20000"/>
              </a:spcBef>
            </a:pPr>
            <a:r>
              <a:rPr lang="en-US" sz="2000" i="1" dirty="0" err="1"/>
              <a:t>M</a:t>
            </a:r>
            <a:r>
              <a:rPr lang="en-US" sz="2000" baseline="-25000" dirty="0" err="1"/>
              <a:t>Death</a:t>
            </a:r>
            <a:r>
              <a:rPr lang="en-US" sz="2000" dirty="0"/>
              <a:t> = </a:t>
            </a:r>
            <a:r>
              <a:rPr lang="en-US" sz="2000" dirty="0" smtClean="0"/>
              <a:t>4.40 </a:t>
            </a:r>
            <a:r>
              <a:rPr lang="en-US" sz="2000" dirty="0"/>
              <a:t>(</a:t>
            </a:r>
            <a:r>
              <a:rPr lang="en-US" sz="2000" i="1" dirty="0"/>
              <a:t>SD</a:t>
            </a:r>
            <a:r>
              <a:rPr lang="en-US" sz="2000" dirty="0"/>
              <a:t> = </a:t>
            </a:r>
            <a:r>
              <a:rPr lang="en-US" sz="2000" dirty="0" smtClean="0"/>
              <a:t>1.64), </a:t>
            </a:r>
            <a:r>
              <a:rPr lang="en-US" sz="2000" i="1" dirty="0" err="1"/>
              <a:t>M</a:t>
            </a:r>
            <a:r>
              <a:rPr lang="en-US" sz="2000" baseline="-25000" dirty="0" err="1"/>
              <a:t>Food</a:t>
            </a:r>
            <a:r>
              <a:rPr lang="en-US" sz="2000" dirty="0"/>
              <a:t> = </a:t>
            </a:r>
            <a:r>
              <a:rPr lang="en-US" sz="2000" dirty="0" smtClean="0"/>
              <a:t>3.48 </a:t>
            </a:r>
            <a:r>
              <a:rPr lang="en-US" sz="2000" dirty="0"/>
              <a:t>(</a:t>
            </a:r>
            <a:r>
              <a:rPr lang="en-US" sz="2000" i="1" dirty="0"/>
              <a:t>SD</a:t>
            </a:r>
            <a:r>
              <a:rPr lang="en-US" sz="2000" dirty="0"/>
              <a:t> = </a:t>
            </a:r>
            <a:r>
              <a:rPr lang="en-US" sz="2000" dirty="0" smtClean="0"/>
              <a:t>1.92), </a:t>
            </a:r>
            <a:r>
              <a:rPr lang="en-US" sz="2000" i="1" dirty="0" smtClean="0"/>
              <a:t>t</a:t>
            </a:r>
            <a:r>
              <a:rPr lang="en-US" sz="2000" dirty="0" smtClean="0"/>
              <a:t>(64) </a:t>
            </a:r>
            <a:r>
              <a:rPr lang="en-US" sz="2000" dirty="0"/>
              <a:t>= </a:t>
            </a:r>
            <a:r>
              <a:rPr lang="en-US" sz="2000" dirty="0" smtClean="0"/>
              <a:t>2.07, </a:t>
            </a:r>
            <a:r>
              <a:rPr lang="en-US" sz="2000" b="1" i="1" dirty="0">
                <a:solidFill>
                  <a:srgbClr val="FF6600"/>
                </a:solidFill>
              </a:rPr>
              <a:t>p</a:t>
            </a:r>
            <a:r>
              <a:rPr lang="en-US" sz="2000" b="1" dirty="0">
                <a:solidFill>
                  <a:srgbClr val="FF6600"/>
                </a:solidFill>
              </a:rPr>
              <a:t> </a:t>
            </a:r>
            <a:r>
              <a:rPr lang="en-US" sz="2000" b="1" dirty="0" smtClean="0">
                <a:solidFill>
                  <a:srgbClr val="FF6600"/>
                </a:solidFill>
              </a:rPr>
              <a:t>= </a:t>
            </a:r>
            <a:r>
              <a:rPr lang="en-US" sz="2000" b="1" dirty="0">
                <a:solidFill>
                  <a:srgbClr val="FF6600"/>
                </a:solidFill>
              </a:rPr>
              <a:t>.</a:t>
            </a:r>
            <a:r>
              <a:rPr lang="en-US" sz="2000" b="1" dirty="0" smtClean="0">
                <a:solidFill>
                  <a:srgbClr val="FF6600"/>
                </a:solidFill>
              </a:rPr>
              <a:t>043</a:t>
            </a:r>
            <a:r>
              <a:rPr lang="en-US" sz="2000" dirty="0" smtClean="0"/>
              <a:t>, </a:t>
            </a:r>
            <a:r>
              <a:rPr lang="en-US" sz="2000" b="1" i="1" dirty="0">
                <a:solidFill>
                  <a:srgbClr val="FF6600"/>
                </a:solidFill>
              </a:rPr>
              <a:t>d</a:t>
            </a:r>
            <a:r>
              <a:rPr lang="en-US" sz="2000" b="1" dirty="0">
                <a:solidFill>
                  <a:srgbClr val="FF6600"/>
                </a:solidFill>
              </a:rPr>
              <a:t> = </a:t>
            </a:r>
            <a:r>
              <a:rPr lang="en-US" sz="2000" b="1" dirty="0" smtClean="0">
                <a:solidFill>
                  <a:srgbClr val="FF6600"/>
                </a:solidFill>
              </a:rPr>
              <a:t>.51 </a:t>
            </a:r>
            <a:r>
              <a:rPr lang="en-US" sz="2000" dirty="0" smtClean="0"/>
              <a:t>(medium </a:t>
            </a:r>
            <a:r>
              <a:rPr lang="en-US" sz="2000" dirty="0"/>
              <a:t>effect using Cohen’s conventions)</a:t>
            </a:r>
          </a:p>
          <a:p>
            <a:pPr marL="342900" indent="-342900">
              <a:lnSpc>
                <a:spcPct val="90000"/>
              </a:lnSpc>
              <a:spcBef>
                <a:spcPct val="20000"/>
              </a:spcBef>
            </a:pPr>
            <a:endParaRPr lang="en-US" sz="2000" dirty="0"/>
          </a:p>
        </p:txBody>
      </p:sp>
      <p:sp>
        <p:nvSpPr>
          <p:cNvPr id="6" name="Text Box 4"/>
          <p:cNvSpPr txBox="1">
            <a:spLocks noChangeArrowheads="1"/>
          </p:cNvSpPr>
          <p:nvPr/>
        </p:nvSpPr>
        <p:spPr bwMode="auto">
          <a:xfrm>
            <a:off x="2819400" y="533400"/>
            <a:ext cx="3776996" cy="461665"/>
          </a:xfrm>
          <a:prstGeom prst="rect">
            <a:avLst/>
          </a:prstGeom>
          <a:noFill/>
          <a:ln w="9525">
            <a:noFill/>
            <a:miter lim="800000"/>
            <a:headEnd/>
            <a:tailEnd/>
          </a:ln>
        </p:spPr>
        <p:txBody>
          <a:bodyPr wrap="none">
            <a:spAutoFit/>
          </a:bodyPr>
          <a:lstStyle/>
          <a:p>
            <a:r>
              <a:rPr lang="en-US" sz="2400" b="1" dirty="0" smtClean="0"/>
              <a:t>Aggregates vs. Persons</a:t>
            </a:r>
            <a:endParaRPr lang="en-US" sz="2400" b="1" dirty="0"/>
          </a:p>
        </p:txBody>
      </p:sp>
      <p:sp>
        <p:nvSpPr>
          <p:cNvPr id="7" name="Rectangle 5"/>
          <p:cNvSpPr>
            <a:spLocks noChangeArrowheads="1"/>
          </p:cNvSpPr>
          <p:nvPr/>
        </p:nvSpPr>
        <p:spPr bwMode="auto">
          <a:xfrm>
            <a:off x="838200" y="1066800"/>
            <a:ext cx="7623175" cy="36513"/>
          </a:xfrm>
          <a:prstGeom prst="rect">
            <a:avLst/>
          </a:prstGeom>
          <a:solidFill>
            <a:srgbClr val="FF6600"/>
          </a:solidFill>
          <a:ln w="9525">
            <a:solidFill>
              <a:schemeClr val="tx1"/>
            </a:solidFill>
            <a:miter lim="800000"/>
            <a:headEnd/>
            <a:tailEnd/>
          </a:ln>
        </p:spPr>
        <p:txBody>
          <a:bodyPr wrap="none" anchor="ctr"/>
          <a:lstStyle/>
          <a:p>
            <a:pPr>
              <a:lnSpc>
                <a:spcPct val="80000"/>
              </a:lnSpc>
              <a:spcBef>
                <a:spcPct val="20000"/>
              </a:spcBef>
              <a:buFontTx/>
              <a:buChar char="•"/>
            </a:pPr>
            <a:endParaRPr lang="en-US"/>
          </a:p>
        </p:txBody>
      </p:sp>
      <p:pic>
        <p:nvPicPr>
          <p:cNvPr id="8" name="Picture 7" descr="NumFig.png"/>
          <p:cNvPicPr>
            <a:picLocks noChangeAspect="1"/>
          </p:cNvPicPr>
          <p:nvPr/>
        </p:nvPicPr>
        <p:blipFill>
          <a:blip r:embed="rId2" cstate="print"/>
          <a:stretch>
            <a:fillRect/>
          </a:stretch>
        </p:blipFill>
        <p:spPr>
          <a:xfrm>
            <a:off x="3048000" y="2971800"/>
            <a:ext cx="3429000" cy="2869923"/>
          </a:xfrm>
          <a:prstGeom prst="rect">
            <a:avLst/>
          </a:prstGeom>
        </p:spPr>
      </p:pic>
    </p:spTree>
    <p:extLst>
      <p:ext uri="{BB962C8B-B14F-4D97-AF65-F5344CB8AC3E}">
        <p14:creationId xmlns="" xmlns:p14="http://schemas.microsoft.com/office/powerpoint/2010/main" val="14020054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
          <p:cNvSpPr txBox="1">
            <a:spLocks noChangeArrowheads="1"/>
          </p:cNvSpPr>
          <p:nvPr/>
        </p:nvSpPr>
        <p:spPr bwMode="auto">
          <a:xfrm>
            <a:off x="894216" y="1447800"/>
            <a:ext cx="6878184" cy="4413516"/>
          </a:xfrm>
          <a:prstGeom prst="rect">
            <a:avLst/>
          </a:prstGeom>
          <a:noFill/>
          <a:ln w="9525" algn="ctr">
            <a:noFill/>
            <a:miter lim="800000"/>
            <a:headEnd/>
            <a:tailEnd/>
          </a:ln>
        </p:spPr>
        <p:txBody>
          <a:bodyPr wrap="square">
            <a:spAutoFit/>
          </a:bodyPr>
          <a:lstStyle/>
          <a:p>
            <a:pPr marL="457200" indent="-457200">
              <a:lnSpc>
                <a:spcPct val="120000"/>
              </a:lnSpc>
              <a:spcBef>
                <a:spcPct val="20000"/>
              </a:spcBef>
              <a:buFontTx/>
              <a:buAutoNum type="arabicPeriod"/>
            </a:pPr>
            <a:r>
              <a:rPr lang="en-US" sz="1800" b="1" dirty="0"/>
              <a:t>Natural science (</a:t>
            </a:r>
            <a:r>
              <a:rPr lang="en-US" sz="1800" b="1" dirty="0" err="1"/>
              <a:t>epistēmē</a:t>
            </a:r>
            <a:r>
              <a:rPr lang="en-US" sz="1800" b="1" dirty="0"/>
              <a:t>) is demonstrable </a:t>
            </a:r>
            <a:r>
              <a:rPr lang="en-US" sz="1800" b="1" dirty="0" smtClean="0"/>
              <a:t/>
            </a:r>
            <a:br>
              <a:rPr lang="en-US" sz="1800" b="1" dirty="0" smtClean="0"/>
            </a:br>
            <a:r>
              <a:rPr lang="en-US" sz="1800" b="1" dirty="0" smtClean="0"/>
              <a:t>knowledge </a:t>
            </a:r>
            <a:r>
              <a:rPr lang="en-US" sz="1800" b="1" dirty="0"/>
              <a:t>of nature through its </a:t>
            </a:r>
            <a:r>
              <a:rPr lang="en-US" sz="1800" b="1" dirty="0" smtClean="0"/>
              <a:t>causes: Formal, Material, Efficient, and Final</a:t>
            </a:r>
          </a:p>
          <a:p>
            <a:pPr marL="457200" indent="-457200">
              <a:lnSpc>
                <a:spcPct val="120000"/>
              </a:lnSpc>
              <a:spcBef>
                <a:spcPct val="20000"/>
              </a:spcBef>
              <a:buFontTx/>
              <a:buAutoNum type="arabicPeriod"/>
            </a:pPr>
            <a:r>
              <a:rPr lang="en-US" sz="1800" b="1" dirty="0" smtClean="0"/>
              <a:t>Causes are not found in estimated population parameters but within persons</a:t>
            </a:r>
            <a:endParaRPr lang="en-US" sz="1800" b="1" dirty="0"/>
          </a:p>
          <a:p>
            <a:pPr marL="457200" indent="-457200">
              <a:lnSpc>
                <a:spcPct val="120000"/>
              </a:lnSpc>
              <a:spcBef>
                <a:spcPct val="20000"/>
              </a:spcBef>
              <a:buFontTx/>
              <a:buAutoNum type="arabicPeriod"/>
            </a:pPr>
            <a:r>
              <a:rPr lang="en-US" sz="1800" b="1" dirty="0" smtClean="0"/>
              <a:t>Qualities must not be assumed to be structured as continuous quantities</a:t>
            </a:r>
          </a:p>
          <a:p>
            <a:pPr marL="457200" indent="-457200">
              <a:lnSpc>
                <a:spcPct val="120000"/>
              </a:lnSpc>
              <a:spcBef>
                <a:spcPct val="20000"/>
              </a:spcBef>
              <a:buFontTx/>
              <a:buAutoNum type="arabicPeriod"/>
            </a:pPr>
            <a:r>
              <a:rPr lang="en-US" sz="1800" b="1" dirty="0" smtClean="0"/>
              <a:t>Think schematically whenever possible</a:t>
            </a:r>
          </a:p>
          <a:p>
            <a:pPr marL="457200" indent="-457200">
              <a:lnSpc>
                <a:spcPct val="120000"/>
              </a:lnSpc>
              <a:spcBef>
                <a:spcPct val="20000"/>
              </a:spcBef>
              <a:buFontTx/>
              <a:buAutoNum type="arabicPeriod"/>
            </a:pPr>
            <a:r>
              <a:rPr lang="en-US" sz="1800" b="1" dirty="0" smtClean="0"/>
              <a:t>Demotion </a:t>
            </a:r>
            <a:r>
              <a:rPr lang="en-US" sz="1800" b="1" dirty="0"/>
              <a:t>of Null Hypothesis Significance Testing (NHST)</a:t>
            </a:r>
          </a:p>
          <a:p>
            <a:pPr marL="457200" indent="-457200">
              <a:lnSpc>
                <a:spcPct val="120000"/>
              </a:lnSpc>
              <a:spcBef>
                <a:spcPct val="20000"/>
              </a:spcBef>
              <a:buFontTx/>
              <a:buAutoNum type="arabicPeriod"/>
            </a:pPr>
            <a:r>
              <a:rPr lang="en-US" sz="1800" b="1" dirty="0" smtClean="0"/>
              <a:t>Results and effect magnitudes must be transparent and meaningful</a:t>
            </a:r>
            <a:endParaRPr lang="en-US" sz="1800" b="1" dirty="0"/>
          </a:p>
          <a:p>
            <a:pPr marL="457200" indent="-457200">
              <a:lnSpc>
                <a:spcPct val="120000"/>
              </a:lnSpc>
              <a:spcBef>
                <a:spcPct val="20000"/>
              </a:spcBef>
              <a:buFontTx/>
              <a:buAutoNum type="arabicPeriod"/>
            </a:pPr>
            <a:r>
              <a:rPr lang="en-US" sz="1800" b="1" dirty="0" smtClean="0"/>
              <a:t>Replication </a:t>
            </a:r>
            <a:r>
              <a:rPr lang="en-US" sz="1800" b="1" dirty="0"/>
              <a:t>trumps </a:t>
            </a:r>
            <a:r>
              <a:rPr lang="en-US" sz="1800" b="1" dirty="0" smtClean="0"/>
              <a:t>single probability values</a:t>
            </a:r>
            <a:endParaRPr lang="en-US" sz="1800" b="1" dirty="0"/>
          </a:p>
        </p:txBody>
      </p:sp>
      <p:sp>
        <p:nvSpPr>
          <p:cNvPr id="7" name="Text Box 4"/>
          <p:cNvSpPr txBox="1">
            <a:spLocks noChangeArrowheads="1"/>
          </p:cNvSpPr>
          <p:nvPr/>
        </p:nvSpPr>
        <p:spPr bwMode="auto">
          <a:xfrm>
            <a:off x="3048000" y="457200"/>
            <a:ext cx="2741613" cy="457200"/>
          </a:xfrm>
          <a:prstGeom prst="rect">
            <a:avLst/>
          </a:prstGeom>
          <a:noFill/>
          <a:ln w="9525">
            <a:noFill/>
            <a:miter lim="800000"/>
            <a:headEnd/>
            <a:tailEnd/>
          </a:ln>
        </p:spPr>
        <p:txBody>
          <a:bodyPr wrap="none">
            <a:spAutoFit/>
          </a:bodyPr>
          <a:lstStyle/>
          <a:p>
            <a:r>
              <a:rPr lang="en-US" sz="2400" b="1" i="1"/>
              <a:t>Scientia Naturalis</a:t>
            </a:r>
          </a:p>
        </p:txBody>
      </p:sp>
      <p:sp>
        <p:nvSpPr>
          <p:cNvPr id="8" name="Rectangle 5"/>
          <p:cNvSpPr>
            <a:spLocks noChangeArrowheads="1"/>
          </p:cNvSpPr>
          <p:nvPr/>
        </p:nvSpPr>
        <p:spPr bwMode="auto">
          <a:xfrm>
            <a:off x="838200" y="1066800"/>
            <a:ext cx="7623175" cy="36513"/>
          </a:xfrm>
          <a:prstGeom prst="rect">
            <a:avLst/>
          </a:prstGeom>
          <a:solidFill>
            <a:srgbClr val="FF6600"/>
          </a:solidFill>
          <a:ln w="9525">
            <a:solidFill>
              <a:schemeClr val="tx1"/>
            </a:solidFill>
            <a:miter lim="800000"/>
            <a:headEnd/>
            <a:tailEnd/>
          </a:ln>
        </p:spPr>
        <p:txBody>
          <a:bodyPr wrap="none" anchor="ctr"/>
          <a:lstStyle/>
          <a:p>
            <a:pPr>
              <a:lnSpc>
                <a:spcPct val="80000"/>
              </a:lnSpc>
              <a:spcBef>
                <a:spcPct val="20000"/>
              </a:spcBef>
              <a:buFontTx/>
              <a:buChar char="•"/>
            </a:pPr>
            <a:endParaRPr lang="en-US"/>
          </a:p>
        </p:txBody>
      </p:sp>
      <p:pic>
        <p:nvPicPr>
          <p:cNvPr id="9" name="Picture 26" descr="aristotle"/>
          <p:cNvPicPr>
            <a:picLocks noChangeAspect="1" noChangeArrowheads="1"/>
          </p:cNvPicPr>
          <p:nvPr/>
        </p:nvPicPr>
        <p:blipFill>
          <a:blip r:embed="rId2" cstate="print"/>
          <a:srcRect/>
          <a:stretch>
            <a:fillRect/>
          </a:stretch>
        </p:blipFill>
        <p:spPr bwMode="auto">
          <a:xfrm>
            <a:off x="7243761" y="1469571"/>
            <a:ext cx="1057275" cy="1381125"/>
          </a:xfrm>
          <a:prstGeom prst="rect">
            <a:avLst/>
          </a:prstGeom>
          <a:noFill/>
          <a:ln w="9525">
            <a:noFill/>
            <a:miter lim="800000"/>
            <a:headEnd/>
            <a:tailEnd/>
          </a:ln>
        </p:spPr>
      </p:pic>
    </p:spTree>
    <p:extLst>
      <p:ext uri="{BB962C8B-B14F-4D97-AF65-F5344CB8AC3E}">
        <p14:creationId xmlns="" xmlns:p14="http://schemas.microsoft.com/office/powerpoint/2010/main" val="3202079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1598025" y="457200"/>
            <a:ext cx="6291338" cy="461665"/>
          </a:xfrm>
          <a:prstGeom prst="rect">
            <a:avLst/>
          </a:prstGeom>
          <a:noFill/>
          <a:ln w="9525">
            <a:noFill/>
            <a:miter lim="800000"/>
            <a:headEnd/>
            <a:tailEnd/>
          </a:ln>
        </p:spPr>
        <p:txBody>
          <a:bodyPr wrap="none">
            <a:spAutoFit/>
          </a:bodyPr>
          <a:lstStyle/>
          <a:p>
            <a:r>
              <a:rPr lang="en-US" sz="2400" b="1" dirty="0" smtClean="0"/>
              <a:t>Something is </a:t>
            </a:r>
            <a:r>
              <a:rPr lang="en-US" sz="2400" b="1" i="1" dirty="0" smtClean="0"/>
              <a:t>still</a:t>
            </a:r>
            <a:r>
              <a:rPr lang="en-US" sz="2400" b="1" dirty="0" smtClean="0"/>
              <a:t> Wrong </a:t>
            </a:r>
            <a:r>
              <a:rPr lang="en-US" sz="2400" b="1" dirty="0"/>
              <a:t>with Psychology</a:t>
            </a:r>
          </a:p>
        </p:txBody>
      </p:sp>
      <p:sp>
        <p:nvSpPr>
          <p:cNvPr id="7171" name="Rectangle 5"/>
          <p:cNvSpPr>
            <a:spLocks noChangeArrowheads="1"/>
          </p:cNvSpPr>
          <p:nvPr/>
        </p:nvSpPr>
        <p:spPr bwMode="auto">
          <a:xfrm>
            <a:off x="838200" y="1066800"/>
            <a:ext cx="7623175" cy="36513"/>
          </a:xfrm>
          <a:prstGeom prst="rect">
            <a:avLst/>
          </a:prstGeom>
          <a:solidFill>
            <a:srgbClr val="FF6600"/>
          </a:solidFill>
          <a:ln w="9525">
            <a:solidFill>
              <a:schemeClr val="tx1"/>
            </a:solidFill>
            <a:miter lim="800000"/>
            <a:headEnd/>
            <a:tailEnd/>
          </a:ln>
        </p:spPr>
        <p:txBody>
          <a:bodyPr wrap="none" anchor="ctr"/>
          <a:lstStyle/>
          <a:p>
            <a:pPr>
              <a:lnSpc>
                <a:spcPct val="80000"/>
              </a:lnSpc>
              <a:spcBef>
                <a:spcPct val="20000"/>
              </a:spcBef>
              <a:buFontTx/>
              <a:buChar char="•"/>
            </a:pPr>
            <a:endParaRPr lang="en-US"/>
          </a:p>
        </p:txBody>
      </p:sp>
      <p:sp>
        <p:nvSpPr>
          <p:cNvPr id="109576" name="Text Box 8"/>
          <p:cNvSpPr txBox="1">
            <a:spLocks noChangeArrowheads="1"/>
          </p:cNvSpPr>
          <p:nvPr/>
        </p:nvSpPr>
        <p:spPr bwMode="auto">
          <a:xfrm>
            <a:off x="743194" y="1600200"/>
            <a:ext cx="8001000" cy="4739759"/>
          </a:xfrm>
          <a:prstGeom prst="rect">
            <a:avLst/>
          </a:prstGeom>
          <a:noFill/>
          <a:ln w="9525">
            <a:noFill/>
            <a:miter lim="800000"/>
            <a:headEnd/>
            <a:tailEnd/>
          </a:ln>
        </p:spPr>
        <p:txBody>
          <a:bodyPr wrap="square">
            <a:spAutoFit/>
          </a:bodyPr>
          <a:lstStyle/>
          <a:p>
            <a:r>
              <a:rPr lang="en-US" sz="1800" dirty="0"/>
              <a:t>David </a:t>
            </a:r>
            <a:r>
              <a:rPr lang="en-US" sz="1800" dirty="0" err="1"/>
              <a:t>Lykken</a:t>
            </a:r>
            <a:r>
              <a:rPr lang="en-US" sz="1800" dirty="0"/>
              <a:t> (1991): </a:t>
            </a:r>
            <a:r>
              <a:rPr lang="en-US" sz="1800" b="1" i="1" dirty="0">
                <a:solidFill>
                  <a:srgbClr val="FF6600"/>
                </a:solidFill>
              </a:rPr>
              <a:t>What’s wrong with psychology, anyway</a:t>
            </a:r>
            <a:r>
              <a:rPr lang="en-US" sz="1800" b="1" i="1" dirty="0" smtClean="0">
                <a:solidFill>
                  <a:srgbClr val="FF6600"/>
                </a:solidFill>
              </a:rPr>
              <a:t>? </a:t>
            </a:r>
          </a:p>
          <a:p>
            <a:r>
              <a:rPr lang="en-US" sz="1800" b="1" i="1" dirty="0" smtClean="0">
                <a:solidFill>
                  <a:srgbClr val="FF6600"/>
                </a:solidFill>
              </a:rPr>
              <a:t>    </a:t>
            </a:r>
            <a:r>
              <a:rPr lang="en-US" sz="1600" dirty="0" smtClean="0"/>
              <a:t>Thinking clearly about psychology. Minneapolis: University of Minnesota</a:t>
            </a:r>
            <a:r>
              <a:rPr lang="en-US" sz="1600" dirty="0"/>
              <a:t> </a:t>
            </a:r>
            <a:r>
              <a:rPr lang="en-US" sz="1600" dirty="0" smtClean="0"/>
              <a:t>Press.</a:t>
            </a:r>
          </a:p>
          <a:p>
            <a:endParaRPr lang="en-US" sz="1800" b="1" i="1" dirty="0">
              <a:solidFill>
                <a:srgbClr val="FF6600"/>
              </a:solidFill>
            </a:endParaRPr>
          </a:p>
          <a:p>
            <a:r>
              <a:rPr lang="en-US" sz="1800" dirty="0" smtClean="0"/>
              <a:t>Brad Woods (2011). </a:t>
            </a:r>
            <a:r>
              <a:rPr lang="en-US" sz="1800" b="1" i="1" dirty="0" smtClean="0">
                <a:solidFill>
                  <a:srgbClr val="FF6600"/>
                </a:solidFill>
              </a:rPr>
              <a:t>What’s </a:t>
            </a:r>
            <a:r>
              <a:rPr lang="en-US" sz="1800" b="1" i="1" dirty="0">
                <a:solidFill>
                  <a:srgbClr val="FF6600"/>
                </a:solidFill>
              </a:rPr>
              <a:t>still wrong with psychology, anyway? </a:t>
            </a:r>
            <a:r>
              <a:rPr lang="en-US" sz="1800" b="1" i="1" dirty="0" smtClean="0">
                <a:solidFill>
                  <a:srgbClr val="FF6600"/>
                </a:solidFill>
              </a:rPr>
              <a:t>    </a:t>
            </a:r>
          </a:p>
          <a:p>
            <a:r>
              <a:rPr lang="en-US" sz="1800" b="1" i="1" dirty="0">
                <a:solidFill>
                  <a:srgbClr val="FF6600"/>
                </a:solidFill>
              </a:rPr>
              <a:t> </a:t>
            </a:r>
            <a:r>
              <a:rPr lang="en-US" sz="1800" b="1" i="1" dirty="0" smtClean="0">
                <a:solidFill>
                  <a:srgbClr val="FF6600"/>
                </a:solidFill>
              </a:rPr>
              <a:t>   </a:t>
            </a:r>
            <a:r>
              <a:rPr lang="en-US" sz="1600" dirty="0" smtClean="0"/>
              <a:t>Unpublished Thesis</a:t>
            </a:r>
            <a:r>
              <a:rPr lang="en-US" sz="1600" dirty="0"/>
              <a:t>, </a:t>
            </a:r>
            <a:r>
              <a:rPr lang="en-US" sz="1600" dirty="0" smtClean="0"/>
              <a:t>University </a:t>
            </a:r>
            <a:r>
              <a:rPr lang="en-US" sz="1600" dirty="0"/>
              <a:t>of Canterbury, </a:t>
            </a:r>
            <a:r>
              <a:rPr lang="en-US" sz="1600" dirty="0" smtClean="0"/>
              <a:t>NZ</a:t>
            </a:r>
            <a:r>
              <a:rPr lang="en-US" sz="1600" dirty="0"/>
              <a:t>.  (“Probably the finest </a:t>
            </a:r>
            <a:r>
              <a:rPr lang="en-US" sz="1600" dirty="0" smtClean="0"/>
              <a:t>  </a:t>
            </a:r>
          </a:p>
          <a:p>
            <a:r>
              <a:rPr lang="en-US" sz="1600" dirty="0"/>
              <a:t> </a:t>
            </a:r>
            <a:r>
              <a:rPr lang="en-US" sz="1600" dirty="0" smtClean="0"/>
              <a:t>    Masters </a:t>
            </a:r>
            <a:r>
              <a:rPr lang="en-US" sz="1600" dirty="0"/>
              <a:t>thesis I have ever read</a:t>
            </a:r>
            <a:r>
              <a:rPr lang="en-US" sz="1600" dirty="0" smtClean="0"/>
              <a:t>.” Paul Barrett, www.pbarrett.net)</a:t>
            </a:r>
            <a:br>
              <a:rPr lang="en-US" sz="1600" dirty="0" smtClean="0"/>
            </a:br>
            <a:endParaRPr lang="en-US" sz="1600" dirty="0" smtClean="0"/>
          </a:p>
          <a:p>
            <a:r>
              <a:rPr lang="en-US" sz="1800" b="1" dirty="0" smtClean="0"/>
              <a:t>From a 2012 article in </a:t>
            </a:r>
            <a:r>
              <a:rPr lang="en-US" sz="1800" b="1" i="1" dirty="0" smtClean="0"/>
              <a:t>Nature</a:t>
            </a:r>
            <a:r>
              <a:rPr lang="en-US" sz="1800" b="1" dirty="0" smtClean="0"/>
              <a:t>… </a:t>
            </a:r>
          </a:p>
          <a:p>
            <a:r>
              <a:rPr lang="en-US" sz="1800" dirty="0" smtClean="0"/>
              <a:t>“…psychology </a:t>
            </a:r>
            <a:r>
              <a:rPr lang="en-US" sz="1800" dirty="0"/>
              <a:t>has a number of deeply entrenched </a:t>
            </a:r>
            <a:r>
              <a:rPr lang="en-US" sz="1800" dirty="0" smtClean="0"/>
              <a:t>[problematic] cultural norms…It </a:t>
            </a:r>
            <a:r>
              <a:rPr lang="en-US" sz="1800" dirty="0"/>
              <a:t>has become common practice, for example, to tweak experimental designs in ways that practically guarantee positive results. And once positive results are published, few researchers replicate the experiment exactly, instead carrying out ‘conceptual replications’ that test similar hypotheses using different methods. This practice, say critics, </a:t>
            </a:r>
            <a:r>
              <a:rPr lang="en-US" sz="1800" b="1" dirty="0">
                <a:solidFill>
                  <a:srgbClr val="FF6600"/>
                </a:solidFill>
              </a:rPr>
              <a:t>builds a house of cards on potentially shaky foundations</a:t>
            </a:r>
            <a:r>
              <a:rPr lang="en-US" sz="1800" b="1" dirty="0" smtClean="0">
                <a:solidFill>
                  <a:srgbClr val="FF6600"/>
                </a:solidFill>
              </a:rPr>
              <a:t>.”  </a:t>
            </a:r>
            <a:r>
              <a:rPr lang="en-US" sz="1800" dirty="0"/>
              <a:t>[</a:t>
            </a:r>
            <a:r>
              <a:rPr lang="en-US" sz="1800" dirty="0" smtClean="0"/>
              <a:t>Yong, Ed (2012). Bad Copy. </a:t>
            </a:r>
            <a:r>
              <a:rPr lang="en-US" sz="1800" i="1" dirty="0" smtClean="0"/>
              <a:t>Nature, 485</a:t>
            </a:r>
            <a:r>
              <a:rPr lang="en-US" sz="1800" dirty="0" smtClean="0"/>
              <a:t>, 298-300]</a:t>
            </a:r>
          </a:p>
          <a:p>
            <a:endParaRPr lang="en-US"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4"/>
          <p:cNvSpPr txBox="1">
            <a:spLocks noChangeArrowheads="1"/>
          </p:cNvSpPr>
          <p:nvPr/>
        </p:nvSpPr>
        <p:spPr bwMode="auto">
          <a:xfrm>
            <a:off x="2971800" y="457200"/>
            <a:ext cx="3113088" cy="457200"/>
          </a:xfrm>
          <a:prstGeom prst="rect">
            <a:avLst/>
          </a:prstGeom>
          <a:noFill/>
          <a:ln w="9525">
            <a:noFill/>
            <a:miter lim="800000"/>
            <a:headEnd/>
            <a:tailEnd/>
          </a:ln>
        </p:spPr>
        <p:txBody>
          <a:bodyPr wrap="none">
            <a:spAutoFit/>
          </a:bodyPr>
          <a:lstStyle/>
          <a:p>
            <a:r>
              <a:rPr lang="en-US" sz="2400" b="1" i="1"/>
              <a:t>Biochemical Models</a:t>
            </a:r>
          </a:p>
        </p:txBody>
      </p:sp>
      <p:sp>
        <p:nvSpPr>
          <p:cNvPr id="30723" name="Rectangle 5"/>
          <p:cNvSpPr>
            <a:spLocks noChangeArrowheads="1"/>
          </p:cNvSpPr>
          <p:nvPr/>
        </p:nvSpPr>
        <p:spPr bwMode="auto">
          <a:xfrm>
            <a:off x="838200" y="1066800"/>
            <a:ext cx="7623175" cy="36513"/>
          </a:xfrm>
          <a:prstGeom prst="rect">
            <a:avLst/>
          </a:prstGeom>
          <a:solidFill>
            <a:srgbClr val="FF6600"/>
          </a:solidFill>
          <a:ln w="9525">
            <a:solidFill>
              <a:schemeClr val="tx1"/>
            </a:solidFill>
            <a:miter lim="800000"/>
            <a:headEnd/>
            <a:tailEnd/>
          </a:ln>
        </p:spPr>
        <p:txBody>
          <a:bodyPr wrap="none" anchor="ctr"/>
          <a:lstStyle/>
          <a:p>
            <a:pPr>
              <a:lnSpc>
                <a:spcPct val="80000"/>
              </a:lnSpc>
              <a:spcBef>
                <a:spcPct val="20000"/>
              </a:spcBef>
              <a:buFontTx/>
              <a:buChar char="•"/>
            </a:pPr>
            <a:endParaRPr lang="en-US"/>
          </a:p>
        </p:txBody>
      </p:sp>
      <p:pic>
        <p:nvPicPr>
          <p:cNvPr id="30724" name="Picture 6" descr="alt-reaction"/>
          <p:cNvPicPr>
            <a:picLocks noChangeAspect="1" noChangeArrowheads="1"/>
          </p:cNvPicPr>
          <p:nvPr/>
        </p:nvPicPr>
        <p:blipFill>
          <a:blip r:embed="rId2" cstate="print"/>
          <a:srcRect/>
          <a:stretch>
            <a:fillRect/>
          </a:stretch>
        </p:blipFill>
        <p:spPr bwMode="auto">
          <a:xfrm>
            <a:off x="2209800" y="4038600"/>
            <a:ext cx="4419600" cy="1673225"/>
          </a:xfrm>
          <a:prstGeom prst="rect">
            <a:avLst/>
          </a:prstGeom>
          <a:noFill/>
          <a:ln w="9525">
            <a:noFill/>
            <a:miter lim="800000"/>
            <a:headEnd/>
            <a:tailEnd/>
          </a:ln>
        </p:spPr>
      </p:pic>
      <p:pic>
        <p:nvPicPr>
          <p:cNvPr id="30725" name="Picture 7" descr="glucose-alanine-cycle"/>
          <p:cNvPicPr>
            <a:picLocks noChangeAspect="1" noChangeArrowheads="1"/>
          </p:cNvPicPr>
          <p:nvPr/>
        </p:nvPicPr>
        <p:blipFill>
          <a:blip r:embed="rId3" cstate="print"/>
          <a:srcRect/>
          <a:stretch>
            <a:fillRect/>
          </a:stretch>
        </p:blipFill>
        <p:spPr bwMode="auto">
          <a:xfrm>
            <a:off x="2438400" y="1219200"/>
            <a:ext cx="4038600" cy="2827338"/>
          </a:xfrm>
          <a:prstGeom prst="rect">
            <a:avLst/>
          </a:prstGeom>
          <a:noFill/>
          <a:ln w="9525">
            <a:noFill/>
            <a:miter lim="800000"/>
            <a:headEnd/>
            <a:tailEnd/>
          </a:ln>
        </p:spPr>
      </p:pic>
      <p:sp>
        <p:nvSpPr>
          <p:cNvPr id="30726" name="Text Box 8"/>
          <p:cNvSpPr txBox="1">
            <a:spLocks noChangeArrowheads="1"/>
          </p:cNvSpPr>
          <p:nvPr/>
        </p:nvSpPr>
        <p:spPr bwMode="auto">
          <a:xfrm>
            <a:off x="2971800" y="5943600"/>
            <a:ext cx="3170238" cy="261938"/>
          </a:xfrm>
          <a:prstGeom prst="rect">
            <a:avLst/>
          </a:prstGeom>
          <a:noFill/>
          <a:ln w="9525" algn="ctr">
            <a:noFill/>
            <a:miter lim="800000"/>
            <a:headEnd/>
            <a:tailEnd/>
          </a:ln>
        </p:spPr>
        <p:txBody>
          <a:bodyPr wrap="none">
            <a:spAutoFit/>
          </a:bodyPr>
          <a:lstStyle/>
          <a:p>
            <a:pPr marL="342900" indent="-342900">
              <a:lnSpc>
                <a:spcPct val="80000"/>
              </a:lnSpc>
              <a:spcBef>
                <a:spcPct val="20000"/>
              </a:spcBef>
            </a:pPr>
            <a:r>
              <a:rPr lang="en-US"/>
              <a:t>www.themedicalbiochemistrypage.org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ext Box 4"/>
          <p:cNvSpPr txBox="1">
            <a:spLocks noChangeArrowheads="1"/>
          </p:cNvSpPr>
          <p:nvPr/>
        </p:nvSpPr>
        <p:spPr bwMode="auto">
          <a:xfrm>
            <a:off x="3810000" y="304800"/>
            <a:ext cx="1868488" cy="336550"/>
          </a:xfrm>
          <a:prstGeom prst="rect">
            <a:avLst/>
          </a:prstGeom>
          <a:noFill/>
          <a:ln w="9525">
            <a:noFill/>
            <a:miter lim="800000"/>
            <a:headEnd/>
            <a:tailEnd/>
          </a:ln>
        </p:spPr>
        <p:txBody>
          <a:bodyPr wrap="none">
            <a:spAutoFit/>
          </a:bodyPr>
          <a:lstStyle/>
          <a:p>
            <a:r>
              <a:rPr lang="en-US" sz="1600" b="1" i="1"/>
              <a:t>Integrated  Model</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762754"/>
            <a:ext cx="9144000" cy="5332491"/>
          </a:xfrm>
          <a:prstGeom prst="rect">
            <a:avLst/>
          </a:prstGeom>
        </p:spPr>
      </p:pic>
    </p:spTree>
    <p:extLst>
      <p:ext uri="{BB962C8B-B14F-4D97-AF65-F5344CB8AC3E}">
        <p14:creationId xmlns="" xmlns:p14="http://schemas.microsoft.com/office/powerpoint/2010/main" val="793747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4"/>
          <p:cNvSpPr txBox="1">
            <a:spLocks noChangeArrowheads="1"/>
          </p:cNvSpPr>
          <p:nvPr/>
        </p:nvSpPr>
        <p:spPr bwMode="auto">
          <a:xfrm>
            <a:off x="3200400" y="1828800"/>
            <a:ext cx="2916238" cy="923925"/>
          </a:xfrm>
          <a:prstGeom prst="rect">
            <a:avLst/>
          </a:prstGeom>
          <a:noFill/>
          <a:ln w="9525">
            <a:noFill/>
            <a:miter lim="800000"/>
            <a:headEnd/>
            <a:tailEnd/>
          </a:ln>
        </p:spPr>
        <p:txBody>
          <a:bodyPr wrap="none">
            <a:spAutoFit/>
          </a:bodyPr>
          <a:lstStyle/>
          <a:p>
            <a:r>
              <a:rPr lang="en-US" sz="5400" b="1"/>
              <a:t>The End</a:t>
            </a:r>
          </a:p>
        </p:txBody>
      </p:sp>
      <p:pic>
        <p:nvPicPr>
          <p:cNvPr id="49155" name="Picture 5" descr="pete_color"/>
          <p:cNvPicPr>
            <a:picLocks noGrp="1" noChangeAspect="1" noChangeArrowheads="1"/>
          </p:cNvPicPr>
          <p:nvPr>
            <p:ph/>
          </p:nvPr>
        </p:nvPicPr>
        <p:blipFill>
          <a:blip r:embed="rId3" cstate="print"/>
          <a:srcRect/>
          <a:stretch>
            <a:fillRect/>
          </a:stretch>
        </p:blipFill>
        <p:spPr>
          <a:xfrm>
            <a:off x="4038600" y="2971800"/>
            <a:ext cx="1285875" cy="20574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Rectangle 3"/>
          <p:cNvSpPr>
            <a:spLocks noGrp="1" noChangeArrowheads="1"/>
          </p:cNvSpPr>
          <p:nvPr>
            <p:ph type="body" sz="half" idx="1"/>
          </p:nvPr>
        </p:nvSpPr>
        <p:spPr>
          <a:xfrm>
            <a:off x="1219200" y="3810000"/>
            <a:ext cx="7391400" cy="1219200"/>
          </a:xfrm>
        </p:spPr>
        <p:txBody>
          <a:bodyPr/>
          <a:lstStyle/>
          <a:p>
            <a:pPr eaLnBrk="1" hangingPunct="1">
              <a:lnSpc>
                <a:spcPct val="80000"/>
              </a:lnSpc>
              <a:buFontTx/>
              <a:buNone/>
            </a:pPr>
            <a:r>
              <a:rPr lang="en-US" sz="1600" b="1" smtClean="0"/>
              <a:t>Things of the mind</a:t>
            </a:r>
          </a:p>
          <a:p>
            <a:pPr eaLnBrk="1" hangingPunct="1">
              <a:lnSpc>
                <a:spcPct val="80000"/>
              </a:lnSpc>
            </a:pPr>
            <a:r>
              <a:rPr lang="en-US" sz="1600" smtClean="0"/>
              <a:t>Social Constructionism, Contextualism, Evolutionary, Humanistic, epistemologies (Rosenthal &amp; Rosnow, 2008, Whitley, 1996)</a:t>
            </a:r>
          </a:p>
          <a:p>
            <a:pPr eaLnBrk="1" hangingPunct="1">
              <a:lnSpc>
                <a:spcPct val="80000"/>
              </a:lnSpc>
            </a:pPr>
            <a:r>
              <a:rPr lang="en-US" sz="1600" smtClean="0"/>
              <a:t>Science is viewed largely as deductive (e.g., Popper’s falsification thesis; Hypothetico-Deductive model) and based on propositional  logic (if A, then B; Observe ~B, etc.) </a:t>
            </a:r>
          </a:p>
          <a:p>
            <a:pPr eaLnBrk="1" hangingPunct="1">
              <a:lnSpc>
                <a:spcPct val="80000"/>
              </a:lnSpc>
            </a:pPr>
            <a:r>
              <a:rPr lang="en-US" sz="1600" smtClean="0"/>
              <a:t>Science is characterized as uncertain and probabilistic knowledge</a:t>
            </a:r>
          </a:p>
        </p:txBody>
      </p:sp>
      <p:sp>
        <p:nvSpPr>
          <p:cNvPr id="10243" name="Text Box 4"/>
          <p:cNvSpPr txBox="1">
            <a:spLocks noChangeArrowheads="1"/>
          </p:cNvSpPr>
          <p:nvPr/>
        </p:nvSpPr>
        <p:spPr bwMode="auto">
          <a:xfrm>
            <a:off x="2819400" y="533400"/>
            <a:ext cx="3674404" cy="461665"/>
          </a:xfrm>
          <a:prstGeom prst="rect">
            <a:avLst/>
          </a:prstGeom>
          <a:noFill/>
          <a:ln w="9525">
            <a:noFill/>
            <a:miter lim="800000"/>
            <a:headEnd/>
            <a:tailEnd/>
          </a:ln>
        </p:spPr>
        <p:txBody>
          <a:bodyPr wrap="none">
            <a:spAutoFit/>
          </a:bodyPr>
          <a:lstStyle/>
          <a:p>
            <a:r>
              <a:rPr lang="en-US" sz="2400" b="1" dirty="0"/>
              <a:t>Cartesian </a:t>
            </a:r>
            <a:r>
              <a:rPr lang="en-US" sz="2400" b="1" dirty="0" smtClean="0"/>
              <a:t>Subjectivism</a:t>
            </a:r>
            <a:endParaRPr lang="en-US" sz="2400" b="1" dirty="0"/>
          </a:p>
        </p:txBody>
      </p:sp>
      <p:sp>
        <p:nvSpPr>
          <p:cNvPr id="10244" name="Rectangle 5"/>
          <p:cNvSpPr>
            <a:spLocks noChangeArrowheads="1"/>
          </p:cNvSpPr>
          <p:nvPr/>
        </p:nvSpPr>
        <p:spPr bwMode="auto">
          <a:xfrm>
            <a:off x="838200" y="1066800"/>
            <a:ext cx="7623175" cy="36513"/>
          </a:xfrm>
          <a:prstGeom prst="rect">
            <a:avLst/>
          </a:prstGeom>
          <a:solidFill>
            <a:srgbClr val="FF6600"/>
          </a:solidFill>
          <a:ln w="9525">
            <a:solidFill>
              <a:schemeClr val="tx1"/>
            </a:solidFill>
            <a:miter lim="800000"/>
            <a:headEnd/>
            <a:tailEnd/>
          </a:ln>
        </p:spPr>
        <p:txBody>
          <a:bodyPr wrap="none" anchor="ctr"/>
          <a:lstStyle/>
          <a:p>
            <a:pPr>
              <a:lnSpc>
                <a:spcPct val="80000"/>
              </a:lnSpc>
              <a:spcBef>
                <a:spcPct val="20000"/>
              </a:spcBef>
              <a:buFontTx/>
              <a:buChar char="•"/>
            </a:pPr>
            <a:endParaRPr lang="en-US"/>
          </a:p>
        </p:txBody>
      </p:sp>
      <p:sp>
        <p:nvSpPr>
          <p:cNvPr id="157712" name="Line 16"/>
          <p:cNvSpPr>
            <a:spLocks noChangeShapeType="1"/>
          </p:cNvSpPr>
          <p:nvPr/>
        </p:nvSpPr>
        <p:spPr bwMode="auto">
          <a:xfrm>
            <a:off x="4038600" y="2436813"/>
            <a:ext cx="685800" cy="0"/>
          </a:xfrm>
          <a:prstGeom prst="line">
            <a:avLst/>
          </a:prstGeom>
          <a:noFill/>
          <a:ln w="9525">
            <a:solidFill>
              <a:schemeClr val="tx1"/>
            </a:solidFill>
            <a:round/>
            <a:headEnd type="triangle" w="med" len="med"/>
            <a:tailEnd type="triangle" w="med" len="med"/>
          </a:ln>
        </p:spPr>
        <p:txBody>
          <a:bodyPr/>
          <a:lstStyle/>
          <a:p>
            <a:endParaRPr lang="en-US"/>
          </a:p>
        </p:txBody>
      </p:sp>
      <p:pic>
        <p:nvPicPr>
          <p:cNvPr id="157724" name="Picture 28" descr="ThingKnown"/>
          <p:cNvPicPr>
            <a:picLocks noChangeAspect="1" noChangeArrowheads="1"/>
          </p:cNvPicPr>
          <p:nvPr/>
        </p:nvPicPr>
        <p:blipFill>
          <a:blip r:embed="rId3" cstate="print"/>
          <a:srcRect/>
          <a:stretch>
            <a:fillRect/>
          </a:stretch>
        </p:blipFill>
        <p:spPr bwMode="auto">
          <a:xfrm>
            <a:off x="1752600" y="1522413"/>
            <a:ext cx="1752600" cy="1752600"/>
          </a:xfrm>
          <a:prstGeom prst="rect">
            <a:avLst/>
          </a:prstGeom>
          <a:noFill/>
          <a:ln w="9525">
            <a:noFill/>
            <a:miter lim="800000"/>
            <a:headEnd/>
            <a:tailEnd/>
          </a:ln>
        </p:spPr>
      </p:pic>
      <p:pic>
        <p:nvPicPr>
          <p:cNvPr id="157726" name="Picture 30" descr="HeadImage_3"/>
          <p:cNvPicPr>
            <a:picLocks noChangeAspect="1" noChangeArrowheads="1"/>
          </p:cNvPicPr>
          <p:nvPr/>
        </p:nvPicPr>
        <p:blipFill>
          <a:blip r:embed="rId4" cstate="print"/>
          <a:srcRect/>
          <a:stretch>
            <a:fillRect/>
          </a:stretch>
        </p:blipFill>
        <p:spPr bwMode="auto">
          <a:xfrm>
            <a:off x="5181600" y="1524000"/>
            <a:ext cx="2211388" cy="1755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7724"/>
                                        </p:tgtEl>
                                        <p:attrNameLst>
                                          <p:attrName>style.visibility</p:attrName>
                                        </p:attrNameLst>
                                      </p:cBhvr>
                                      <p:to>
                                        <p:strVal val="visible"/>
                                      </p:to>
                                    </p:set>
                                    <p:anim calcmode="lin" valueType="num">
                                      <p:cBhvr additive="base">
                                        <p:cTn id="7" dur="500" fill="hold"/>
                                        <p:tgtEl>
                                          <p:spTgt spid="157724"/>
                                        </p:tgtEl>
                                        <p:attrNameLst>
                                          <p:attrName>ppt_x</p:attrName>
                                        </p:attrNameLst>
                                      </p:cBhvr>
                                      <p:tavLst>
                                        <p:tav tm="0">
                                          <p:val>
                                            <p:strVal val="#ppt_x"/>
                                          </p:val>
                                        </p:tav>
                                        <p:tav tm="100000">
                                          <p:val>
                                            <p:strVal val="#ppt_x"/>
                                          </p:val>
                                        </p:tav>
                                      </p:tavLst>
                                    </p:anim>
                                    <p:anim calcmode="lin" valueType="num">
                                      <p:cBhvr additive="base">
                                        <p:cTn id="8" dur="500" fill="hold"/>
                                        <p:tgtEl>
                                          <p:spTgt spid="15772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7726"/>
                                        </p:tgtEl>
                                        <p:attrNameLst>
                                          <p:attrName>style.visibility</p:attrName>
                                        </p:attrNameLst>
                                      </p:cBhvr>
                                      <p:to>
                                        <p:strVal val="visible"/>
                                      </p:to>
                                    </p:set>
                                    <p:anim calcmode="lin" valueType="num">
                                      <p:cBhvr additive="base">
                                        <p:cTn id="11" dur="500" fill="hold"/>
                                        <p:tgtEl>
                                          <p:spTgt spid="157726"/>
                                        </p:tgtEl>
                                        <p:attrNameLst>
                                          <p:attrName>ppt_x</p:attrName>
                                        </p:attrNameLst>
                                      </p:cBhvr>
                                      <p:tavLst>
                                        <p:tav tm="0">
                                          <p:val>
                                            <p:strVal val="#ppt_x"/>
                                          </p:val>
                                        </p:tav>
                                        <p:tav tm="100000">
                                          <p:val>
                                            <p:strVal val="#ppt_x"/>
                                          </p:val>
                                        </p:tav>
                                      </p:tavLst>
                                    </p:anim>
                                    <p:anim calcmode="lin" valueType="num">
                                      <p:cBhvr additive="base">
                                        <p:cTn id="12" dur="500" fill="hold"/>
                                        <p:tgtEl>
                                          <p:spTgt spid="15772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7712"/>
                                        </p:tgtEl>
                                        <p:attrNameLst>
                                          <p:attrName>style.visibility</p:attrName>
                                        </p:attrNameLst>
                                      </p:cBhvr>
                                      <p:to>
                                        <p:strVal val="visible"/>
                                      </p:to>
                                    </p:set>
                                    <p:anim calcmode="lin" valueType="num">
                                      <p:cBhvr additive="base">
                                        <p:cTn id="15" dur="500" fill="hold"/>
                                        <p:tgtEl>
                                          <p:spTgt spid="157712"/>
                                        </p:tgtEl>
                                        <p:attrNameLst>
                                          <p:attrName>ppt_x</p:attrName>
                                        </p:attrNameLst>
                                      </p:cBhvr>
                                      <p:tavLst>
                                        <p:tav tm="0">
                                          <p:val>
                                            <p:strVal val="#ppt_x"/>
                                          </p:val>
                                        </p:tav>
                                        <p:tav tm="100000">
                                          <p:val>
                                            <p:strVal val="#ppt_x"/>
                                          </p:val>
                                        </p:tav>
                                      </p:tavLst>
                                    </p:anim>
                                    <p:anim calcmode="lin" valueType="num">
                                      <p:cBhvr additive="base">
                                        <p:cTn id="16" dur="500" fill="hold"/>
                                        <p:tgtEl>
                                          <p:spTgt spid="1577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mph" presetSubtype="0" fill="hold" nodeType="clickEffect">
                                  <p:stCondLst>
                                    <p:cond delay="0"/>
                                  </p:stCondLst>
                                  <p:childTnLst>
                                    <p:animScale>
                                      <p:cBhvr>
                                        <p:cTn id="20" dur="2000" fill="hold"/>
                                        <p:tgtEl>
                                          <p:spTgt spid="157724"/>
                                        </p:tgtEl>
                                      </p:cBhvr>
                                      <p:by x="50000" y="50000"/>
                                    </p:animScale>
                                  </p:childTnLst>
                                </p:cTn>
                              </p:par>
                              <p:par>
                                <p:cTn id="21" presetID="6" presetClass="emph" presetSubtype="0" fill="hold" nodeType="withEffect">
                                  <p:stCondLst>
                                    <p:cond delay="0"/>
                                  </p:stCondLst>
                                  <p:childTnLst>
                                    <p:animScale>
                                      <p:cBhvr>
                                        <p:cTn id="22" dur="2000" fill="hold"/>
                                        <p:tgtEl>
                                          <p:spTgt spid="157726"/>
                                        </p:tgtEl>
                                      </p:cBhvr>
                                      <p:by x="120000" y="120000"/>
                                    </p:animScale>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57699">
                                            <p:txEl>
                                              <p:pRg st="0" end="0"/>
                                            </p:txEl>
                                          </p:spTgt>
                                        </p:tgtEl>
                                        <p:attrNameLst>
                                          <p:attrName>style.visibility</p:attrName>
                                        </p:attrNameLst>
                                      </p:cBhvr>
                                      <p:to>
                                        <p:strVal val="visible"/>
                                      </p:to>
                                    </p:set>
                                    <p:anim calcmode="lin" valueType="num">
                                      <p:cBhvr additive="base">
                                        <p:cTn id="27" dur="500" fill="hold"/>
                                        <p:tgtEl>
                                          <p:spTgt spid="157699">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57699">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57699">
                                            <p:txEl>
                                              <p:pRg st="1" end="1"/>
                                            </p:txEl>
                                          </p:spTgt>
                                        </p:tgtEl>
                                        <p:attrNameLst>
                                          <p:attrName>style.visibility</p:attrName>
                                        </p:attrNameLst>
                                      </p:cBhvr>
                                      <p:to>
                                        <p:strVal val="visible"/>
                                      </p:to>
                                    </p:set>
                                    <p:anim calcmode="lin" valueType="num">
                                      <p:cBhvr additive="base">
                                        <p:cTn id="31" dur="500" fill="hold"/>
                                        <p:tgtEl>
                                          <p:spTgt spid="157699">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7699">
                                            <p:txEl>
                                              <p:pRg st="1" end="1"/>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57699">
                                            <p:txEl>
                                              <p:pRg st="2" end="2"/>
                                            </p:txEl>
                                          </p:spTgt>
                                        </p:tgtEl>
                                        <p:attrNameLst>
                                          <p:attrName>style.visibility</p:attrName>
                                        </p:attrNameLst>
                                      </p:cBhvr>
                                      <p:to>
                                        <p:strVal val="visible"/>
                                      </p:to>
                                    </p:set>
                                    <p:anim calcmode="lin" valueType="num">
                                      <p:cBhvr additive="base">
                                        <p:cTn id="35" dur="500" fill="hold"/>
                                        <p:tgtEl>
                                          <p:spTgt spid="157699">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57699">
                                            <p:txEl>
                                              <p:pRg st="2" end="2"/>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57699">
                                            <p:txEl>
                                              <p:pRg st="3" end="3"/>
                                            </p:txEl>
                                          </p:spTgt>
                                        </p:tgtEl>
                                        <p:attrNameLst>
                                          <p:attrName>style.visibility</p:attrName>
                                        </p:attrNameLst>
                                      </p:cBhvr>
                                      <p:to>
                                        <p:strVal val="visible"/>
                                      </p:to>
                                    </p:set>
                                    <p:anim calcmode="lin" valueType="num">
                                      <p:cBhvr additive="base">
                                        <p:cTn id="39" dur="500" fill="hold"/>
                                        <p:tgtEl>
                                          <p:spTgt spid="157699">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576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8" name="Text Box 4"/>
          <p:cNvSpPr txBox="1">
            <a:spLocks noChangeArrowheads="1"/>
          </p:cNvSpPr>
          <p:nvPr/>
        </p:nvSpPr>
        <p:spPr bwMode="auto">
          <a:xfrm>
            <a:off x="762000" y="1295400"/>
            <a:ext cx="7010400" cy="3025775"/>
          </a:xfrm>
          <a:prstGeom prst="rect">
            <a:avLst/>
          </a:prstGeom>
          <a:noFill/>
          <a:ln w="9525">
            <a:noFill/>
            <a:miter lim="800000"/>
            <a:headEnd/>
            <a:tailEnd/>
          </a:ln>
        </p:spPr>
        <p:txBody>
          <a:bodyPr>
            <a:spAutoFit/>
          </a:bodyPr>
          <a:lstStyle/>
          <a:p>
            <a:pPr marL="342900" indent="-342900"/>
            <a:r>
              <a:rPr lang="en-US" sz="1600" b="1" dirty="0"/>
              <a:t>Cause is understood through the work of J. S. Mill</a:t>
            </a:r>
            <a:br>
              <a:rPr lang="en-US" sz="1600" b="1" dirty="0"/>
            </a:br>
            <a:endParaRPr lang="en-US" sz="1600" b="1" dirty="0"/>
          </a:p>
          <a:p>
            <a:pPr marL="342900" indent="-342900">
              <a:buFontTx/>
              <a:buChar char="•"/>
            </a:pPr>
            <a:r>
              <a:rPr lang="en-US" sz="1600" dirty="0"/>
              <a:t>e.g., Methods Agreement, Difference, &amp; Concomitant Variation</a:t>
            </a:r>
            <a:br>
              <a:rPr lang="en-US" sz="1600" dirty="0"/>
            </a:br>
            <a:endParaRPr lang="en-US" sz="1600" dirty="0"/>
          </a:p>
          <a:p>
            <a:pPr marL="342900" indent="-342900"/>
            <a:endParaRPr lang="en-US" sz="1600" dirty="0"/>
          </a:p>
          <a:p>
            <a:pPr marL="342900" indent="-342900">
              <a:buFontTx/>
              <a:buChar char="•"/>
            </a:pPr>
            <a:r>
              <a:rPr lang="en-US" sz="1600" dirty="0"/>
              <a:t>Derived from Hume’s skeptical notion of cause</a:t>
            </a:r>
          </a:p>
          <a:p>
            <a:pPr marL="342900" indent="-342900"/>
            <a:r>
              <a:rPr lang="en-US" sz="1600" dirty="0"/>
              <a:t/>
            </a:r>
            <a:br>
              <a:rPr lang="en-US" sz="1600" dirty="0"/>
            </a:br>
            <a:endParaRPr lang="en-US" sz="1600" dirty="0"/>
          </a:p>
          <a:p>
            <a:pPr marL="342900" indent="-342900">
              <a:buFontTx/>
              <a:buChar char="•"/>
            </a:pPr>
            <a:r>
              <a:rPr lang="en-US" sz="1600" dirty="0"/>
              <a:t>Empiricism with </a:t>
            </a:r>
            <a:r>
              <a:rPr lang="en-US" sz="1600" dirty="0" smtClean="0"/>
              <a:t>a subjective foundation</a:t>
            </a:r>
            <a:endParaRPr lang="en-US" sz="1600" dirty="0"/>
          </a:p>
          <a:p>
            <a:pPr marL="800100" lvl="1" indent="-342900">
              <a:buFontTx/>
              <a:buChar char="•"/>
            </a:pPr>
            <a:r>
              <a:rPr lang="en-US" sz="1600" dirty="0"/>
              <a:t>Scientific laws are regularities </a:t>
            </a:r>
            <a:r>
              <a:rPr lang="en-US" sz="1600" dirty="0" smtClean="0"/>
              <a:t>of </a:t>
            </a:r>
            <a:r>
              <a:rPr lang="en-US" sz="1600" dirty="0"/>
              <a:t/>
            </a:r>
            <a:br>
              <a:rPr lang="en-US" sz="1600" dirty="0"/>
            </a:br>
            <a:r>
              <a:rPr lang="en-US" sz="1600" dirty="0"/>
              <a:t>sense impressions </a:t>
            </a:r>
            <a:r>
              <a:rPr lang="en-US" sz="1600" i="1" dirty="0"/>
              <a:t>within the mind</a:t>
            </a:r>
            <a:r>
              <a:rPr lang="en-US" sz="1600" dirty="0"/>
              <a:t/>
            </a:r>
            <a:br>
              <a:rPr lang="en-US" sz="1600" dirty="0"/>
            </a:br>
            <a:endParaRPr lang="en-US" sz="1600" dirty="0"/>
          </a:p>
        </p:txBody>
      </p:sp>
      <p:sp>
        <p:nvSpPr>
          <p:cNvPr id="11267" name="Text Box 5"/>
          <p:cNvSpPr txBox="1">
            <a:spLocks noChangeArrowheads="1"/>
          </p:cNvSpPr>
          <p:nvPr/>
        </p:nvSpPr>
        <p:spPr bwMode="auto">
          <a:xfrm>
            <a:off x="2895600" y="533400"/>
            <a:ext cx="2789238" cy="457200"/>
          </a:xfrm>
          <a:prstGeom prst="rect">
            <a:avLst/>
          </a:prstGeom>
          <a:noFill/>
          <a:ln w="9525">
            <a:noFill/>
            <a:miter lim="800000"/>
            <a:headEnd/>
            <a:tailEnd/>
          </a:ln>
        </p:spPr>
        <p:txBody>
          <a:bodyPr wrap="none">
            <a:spAutoFit/>
          </a:bodyPr>
          <a:lstStyle/>
          <a:p>
            <a:r>
              <a:rPr lang="en-US" sz="2400" b="1"/>
              <a:t>Cause in the Mind</a:t>
            </a:r>
          </a:p>
        </p:txBody>
      </p:sp>
      <p:sp>
        <p:nvSpPr>
          <p:cNvPr id="11268" name="Rectangle 6"/>
          <p:cNvSpPr>
            <a:spLocks noChangeArrowheads="1"/>
          </p:cNvSpPr>
          <p:nvPr/>
        </p:nvSpPr>
        <p:spPr bwMode="auto">
          <a:xfrm>
            <a:off x="838200" y="1066800"/>
            <a:ext cx="7623175" cy="36513"/>
          </a:xfrm>
          <a:prstGeom prst="rect">
            <a:avLst/>
          </a:prstGeom>
          <a:solidFill>
            <a:srgbClr val="FF6600"/>
          </a:solidFill>
          <a:ln w="9525">
            <a:solidFill>
              <a:schemeClr val="tx1"/>
            </a:solidFill>
            <a:miter lim="800000"/>
            <a:headEnd/>
            <a:tailEnd/>
          </a:ln>
        </p:spPr>
        <p:txBody>
          <a:bodyPr wrap="none" anchor="ctr"/>
          <a:lstStyle/>
          <a:p>
            <a:pPr>
              <a:lnSpc>
                <a:spcPct val="80000"/>
              </a:lnSpc>
              <a:spcBef>
                <a:spcPct val="20000"/>
              </a:spcBef>
              <a:buFontTx/>
              <a:buChar char="•"/>
            </a:pPr>
            <a:endParaRPr lang="en-US"/>
          </a:p>
        </p:txBody>
      </p:sp>
      <p:sp>
        <p:nvSpPr>
          <p:cNvPr id="190471" name="Text Box 7"/>
          <p:cNvSpPr txBox="1">
            <a:spLocks noChangeArrowheads="1"/>
          </p:cNvSpPr>
          <p:nvPr/>
        </p:nvSpPr>
        <p:spPr bwMode="auto">
          <a:xfrm>
            <a:off x="5775325" y="2713038"/>
            <a:ext cx="303213" cy="261937"/>
          </a:xfrm>
          <a:prstGeom prst="rect">
            <a:avLst/>
          </a:prstGeom>
          <a:noFill/>
          <a:ln w="9525" algn="ctr">
            <a:noFill/>
            <a:miter lim="800000"/>
            <a:headEnd/>
            <a:tailEnd/>
          </a:ln>
        </p:spPr>
        <p:txBody>
          <a:bodyPr wrap="none">
            <a:spAutoFit/>
          </a:bodyPr>
          <a:lstStyle/>
          <a:p>
            <a:pPr marL="342900" indent="-342900">
              <a:lnSpc>
                <a:spcPct val="80000"/>
              </a:lnSpc>
              <a:spcBef>
                <a:spcPct val="20000"/>
              </a:spcBef>
            </a:pPr>
            <a:r>
              <a:rPr lang="en-US"/>
              <a:t>A</a:t>
            </a:r>
          </a:p>
        </p:txBody>
      </p:sp>
      <p:sp>
        <p:nvSpPr>
          <p:cNvPr id="190472" name="Text Box 8"/>
          <p:cNvSpPr txBox="1">
            <a:spLocks noChangeArrowheads="1"/>
          </p:cNvSpPr>
          <p:nvPr/>
        </p:nvSpPr>
        <p:spPr bwMode="auto">
          <a:xfrm>
            <a:off x="6613525" y="2713038"/>
            <a:ext cx="303213" cy="261937"/>
          </a:xfrm>
          <a:prstGeom prst="rect">
            <a:avLst/>
          </a:prstGeom>
          <a:noFill/>
          <a:ln w="9525" algn="ctr">
            <a:noFill/>
            <a:miter lim="800000"/>
            <a:headEnd/>
            <a:tailEnd/>
          </a:ln>
        </p:spPr>
        <p:txBody>
          <a:bodyPr wrap="none">
            <a:spAutoFit/>
          </a:bodyPr>
          <a:lstStyle/>
          <a:p>
            <a:pPr marL="342900" indent="-342900">
              <a:lnSpc>
                <a:spcPct val="80000"/>
              </a:lnSpc>
              <a:spcBef>
                <a:spcPct val="20000"/>
              </a:spcBef>
            </a:pPr>
            <a:r>
              <a:rPr lang="en-US"/>
              <a:t>B</a:t>
            </a:r>
          </a:p>
        </p:txBody>
      </p:sp>
      <p:cxnSp>
        <p:nvCxnSpPr>
          <p:cNvPr id="190473" name="AutoShape 9"/>
          <p:cNvCxnSpPr>
            <a:cxnSpLocks noChangeShapeType="1"/>
            <a:stCxn id="190471" idx="0"/>
            <a:endCxn id="190472" idx="0"/>
          </p:cNvCxnSpPr>
          <p:nvPr/>
        </p:nvCxnSpPr>
        <p:spPr bwMode="auto">
          <a:xfrm rot="5400000" flipV="1">
            <a:off x="6346031" y="2294732"/>
            <a:ext cx="1587" cy="838200"/>
          </a:xfrm>
          <a:prstGeom prst="curvedConnector3">
            <a:avLst>
              <a:gd name="adj1" fmla="val -20400009"/>
            </a:avLst>
          </a:prstGeom>
          <a:noFill/>
          <a:ln w="9525">
            <a:solidFill>
              <a:schemeClr val="tx1"/>
            </a:solidFill>
            <a:prstDash val="lgDashDot"/>
            <a:round/>
            <a:headEnd/>
            <a:tailEnd type="triangle" w="med" len="med"/>
          </a:ln>
        </p:spPr>
      </p:cxnSp>
      <p:cxnSp>
        <p:nvCxnSpPr>
          <p:cNvPr id="190474" name="AutoShape 10"/>
          <p:cNvCxnSpPr>
            <a:cxnSpLocks noChangeShapeType="1"/>
            <a:stCxn id="190471" idx="3"/>
            <a:endCxn id="190472" idx="1"/>
          </p:cNvCxnSpPr>
          <p:nvPr/>
        </p:nvCxnSpPr>
        <p:spPr bwMode="auto">
          <a:xfrm>
            <a:off x="6078538" y="2844800"/>
            <a:ext cx="534987" cy="0"/>
          </a:xfrm>
          <a:prstGeom prst="straightConnector1">
            <a:avLst/>
          </a:prstGeom>
          <a:noFill/>
          <a:ln w="9525">
            <a:solidFill>
              <a:schemeClr val="tx1"/>
            </a:solidFill>
            <a:round/>
            <a:headEnd/>
            <a:tailEnd type="triangle" w="med" len="med"/>
          </a:ln>
        </p:spPr>
      </p:cxnSp>
      <p:sp>
        <p:nvSpPr>
          <p:cNvPr id="190475" name="Text Box 11"/>
          <p:cNvSpPr txBox="1">
            <a:spLocks noChangeArrowheads="1"/>
          </p:cNvSpPr>
          <p:nvPr/>
        </p:nvSpPr>
        <p:spPr bwMode="auto">
          <a:xfrm>
            <a:off x="6172200" y="2590800"/>
            <a:ext cx="282575" cy="261938"/>
          </a:xfrm>
          <a:prstGeom prst="rect">
            <a:avLst/>
          </a:prstGeom>
          <a:noFill/>
          <a:ln w="9525" algn="ctr">
            <a:noFill/>
            <a:miter lim="800000"/>
            <a:headEnd/>
            <a:tailEnd/>
          </a:ln>
        </p:spPr>
        <p:txBody>
          <a:bodyPr wrap="none">
            <a:spAutoFit/>
          </a:bodyPr>
          <a:lstStyle/>
          <a:p>
            <a:pPr marL="342900" indent="-342900">
              <a:lnSpc>
                <a:spcPct val="80000"/>
              </a:lnSpc>
              <a:spcBef>
                <a:spcPct val="20000"/>
              </a:spcBef>
            </a:pPr>
            <a:r>
              <a:rPr lang="en-US"/>
              <a:t>?</a:t>
            </a:r>
          </a:p>
        </p:txBody>
      </p:sp>
      <p:sp>
        <p:nvSpPr>
          <p:cNvPr id="190476" name="Text Box 12"/>
          <p:cNvSpPr txBox="1">
            <a:spLocks noChangeArrowheads="1"/>
          </p:cNvSpPr>
          <p:nvPr/>
        </p:nvSpPr>
        <p:spPr bwMode="auto">
          <a:xfrm>
            <a:off x="7467600" y="2709863"/>
            <a:ext cx="312738" cy="261937"/>
          </a:xfrm>
          <a:prstGeom prst="rect">
            <a:avLst/>
          </a:prstGeom>
          <a:noFill/>
          <a:ln w="9525" algn="ctr">
            <a:noFill/>
            <a:miter lim="800000"/>
            <a:headEnd/>
            <a:tailEnd/>
          </a:ln>
        </p:spPr>
        <p:txBody>
          <a:bodyPr wrap="none">
            <a:spAutoFit/>
          </a:bodyPr>
          <a:lstStyle/>
          <a:p>
            <a:pPr marL="342900" indent="-342900">
              <a:lnSpc>
                <a:spcPct val="80000"/>
              </a:lnSpc>
              <a:spcBef>
                <a:spcPct val="20000"/>
              </a:spcBef>
            </a:pPr>
            <a:r>
              <a:rPr lang="en-US"/>
              <a:t>C</a:t>
            </a:r>
          </a:p>
        </p:txBody>
      </p:sp>
      <p:cxnSp>
        <p:nvCxnSpPr>
          <p:cNvPr id="190477" name="AutoShape 13"/>
          <p:cNvCxnSpPr>
            <a:cxnSpLocks noChangeShapeType="1"/>
            <a:stCxn id="190472" idx="0"/>
            <a:endCxn id="190476" idx="0"/>
          </p:cNvCxnSpPr>
          <p:nvPr/>
        </p:nvCxnSpPr>
        <p:spPr bwMode="auto">
          <a:xfrm rot="-5400000">
            <a:off x="7193756" y="2282032"/>
            <a:ext cx="3175" cy="858838"/>
          </a:xfrm>
          <a:prstGeom prst="curvedConnector3">
            <a:avLst>
              <a:gd name="adj1" fmla="val 9500005"/>
            </a:avLst>
          </a:prstGeom>
          <a:noFill/>
          <a:ln w="9525">
            <a:solidFill>
              <a:schemeClr val="tx1"/>
            </a:solidFill>
            <a:prstDash val="lgDashDot"/>
            <a:round/>
            <a:headEnd/>
            <a:tailEnd type="triangle" w="med" len="med"/>
          </a:ln>
        </p:spPr>
      </p:cxnSp>
      <p:sp>
        <p:nvSpPr>
          <p:cNvPr id="190478" name="Text Box 14"/>
          <p:cNvSpPr txBox="1">
            <a:spLocks noChangeArrowheads="1"/>
          </p:cNvSpPr>
          <p:nvPr/>
        </p:nvSpPr>
        <p:spPr bwMode="auto">
          <a:xfrm>
            <a:off x="7010400" y="2590800"/>
            <a:ext cx="282575" cy="261938"/>
          </a:xfrm>
          <a:prstGeom prst="rect">
            <a:avLst/>
          </a:prstGeom>
          <a:noFill/>
          <a:ln w="9525" algn="ctr">
            <a:noFill/>
            <a:miter lim="800000"/>
            <a:headEnd/>
            <a:tailEnd/>
          </a:ln>
        </p:spPr>
        <p:txBody>
          <a:bodyPr wrap="none">
            <a:spAutoFit/>
          </a:bodyPr>
          <a:lstStyle/>
          <a:p>
            <a:pPr marL="342900" indent="-342900">
              <a:lnSpc>
                <a:spcPct val="80000"/>
              </a:lnSpc>
              <a:spcBef>
                <a:spcPct val="20000"/>
              </a:spcBef>
            </a:pPr>
            <a:r>
              <a:rPr lang="en-US"/>
              <a:t>?</a:t>
            </a:r>
          </a:p>
        </p:txBody>
      </p:sp>
      <p:cxnSp>
        <p:nvCxnSpPr>
          <p:cNvPr id="190484" name="AutoShape 20"/>
          <p:cNvCxnSpPr>
            <a:cxnSpLocks noChangeShapeType="1"/>
            <a:stCxn id="190472" idx="3"/>
            <a:endCxn id="190476" idx="1"/>
          </p:cNvCxnSpPr>
          <p:nvPr/>
        </p:nvCxnSpPr>
        <p:spPr bwMode="auto">
          <a:xfrm flipV="1">
            <a:off x="6916738" y="2841625"/>
            <a:ext cx="550862" cy="3175"/>
          </a:xfrm>
          <a:prstGeom prst="straightConnector1">
            <a:avLst/>
          </a:prstGeom>
          <a:noFill/>
          <a:ln w="9525">
            <a:solidFill>
              <a:schemeClr val="tx1"/>
            </a:solidFill>
            <a:round/>
            <a:headEnd/>
            <a:tailEnd type="triangle" w="med" len="med"/>
          </a:ln>
        </p:spPr>
      </p:cxnSp>
      <p:pic>
        <p:nvPicPr>
          <p:cNvPr id="190485" name="Picture 21" descr="HeadImage"/>
          <p:cNvPicPr>
            <a:picLocks noChangeAspect="1" noChangeArrowheads="1"/>
          </p:cNvPicPr>
          <p:nvPr/>
        </p:nvPicPr>
        <p:blipFill>
          <a:blip r:embed="rId3" cstate="print"/>
          <a:srcRect/>
          <a:stretch>
            <a:fillRect/>
          </a:stretch>
        </p:blipFill>
        <p:spPr bwMode="auto">
          <a:xfrm>
            <a:off x="5715000" y="3048000"/>
            <a:ext cx="2090738" cy="1389063"/>
          </a:xfrm>
          <a:prstGeom prst="rect">
            <a:avLst/>
          </a:prstGeom>
          <a:noFill/>
          <a:ln w="9525">
            <a:noFill/>
            <a:miter lim="800000"/>
            <a:headEnd/>
            <a:tailEnd/>
          </a:ln>
        </p:spPr>
      </p:pic>
      <p:pic>
        <p:nvPicPr>
          <p:cNvPr id="190489" name="Picture 25" descr="ThingItself"/>
          <p:cNvPicPr>
            <a:picLocks noChangeAspect="1" noChangeArrowheads="1"/>
          </p:cNvPicPr>
          <p:nvPr/>
        </p:nvPicPr>
        <p:blipFill>
          <a:blip r:embed="rId4" cstate="print"/>
          <a:srcRect/>
          <a:stretch>
            <a:fillRect/>
          </a:stretch>
        </p:blipFill>
        <p:spPr bwMode="auto">
          <a:xfrm>
            <a:off x="1981200" y="4724400"/>
            <a:ext cx="1257300" cy="1257300"/>
          </a:xfrm>
          <a:prstGeom prst="rect">
            <a:avLst/>
          </a:prstGeom>
          <a:noFill/>
          <a:ln w="9525">
            <a:noFill/>
            <a:miter lim="800000"/>
            <a:headEnd/>
            <a:tailEnd/>
          </a:ln>
        </p:spPr>
      </p:pic>
      <p:sp>
        <p:nvSpPr>
          <p:cNvPr id="190492" name="AutoShape 28"/>
          <p:cNvSpPr>
            <a:spLocks noChangeArrowheads="1"/>
          </p:cNvSpPr>
          <p:nvPr/>
        </p:nvSpPr>
        <p:spPr bwMode="auto">
          <a:xfrm>
            <a:off x="3352800" y="5181600"/>
            <a:ext cx="1214438" cy="485775"/>
          </a:xfrm>
          <a:prstGeom prst="leftRightArrow">
            <a:avLst>
              <a:gd name="adj1" fmla="val 50000"/>
              <a:gd name="adj2" fmla="val 50000"/>
            </a:avLst>
          </a:prstGeom>
          <a:noFill/>
          <a:ln w="9525" algn="ctr">
            <a:solidFill>
              <a:schemeClr val="tx1"/>
            </a:solidFill>
            <a:miter lim="800000"/>
            <a:headEnd/>
            <a:tailEnd/>
          </a:ln>
        </p:spPr>
        <p:txBody>
          <a:bodyPr wrap="none" anchor="ctr"/>
          <a:lstStyle/>
          <a:p>
            <a:pPr>
              <a:lnSpc>
                <a:spcPct val="80000"/>
              </a:lnSpc>
              <a:spcBef>
                <a:spcPct val="20000"/>
              </a:spcBef>
              <a:buFontTx/>
              <a:buChar char="•"/>
            </a:pPr>
            <a:endParaRPr lang="en-US"/>
          </a:p>
        </p:txBody>
      </p:sp>
      <p:sp>
        <p:nvSpPr>
          <p:cNvPr id="190493" name="Text Box 29"/>
          <p:cNvSpPr txBox="1">
            <a:spLocks noChangeArrowheads="1"/>
          </p:cNvSpPr>
          <p:nvPr/>
        </p:nvSpPr>
        <p:spPr bwMode="auto">
          <a:xfrm>
            <a:off x="3657600" y="4648200"/>
            <a:ext cx="557213" cy="677863"/>
          </a:xfrm>
          <a:prstGeom prst="rect">
            <a:avLst/>
          </a:prstGeom>
          <a:noFill/>
          <a:ln w="9525" algn="ctr">
            <a:noFill/>
            <a:miter lim="800000"/>
            <a:headEnd/>
            <a:tailEnd/>
          </a:ln>
        </p:spPr>
        <p:txBody>
          <a:bodyPr wrap="none">
            <a:spAutoFit/>
          </a:bodyPr>
          <a:lstStyle/>
          <a:p>
            <a:pPr marL="342900" indent="-342900">
              <a:lnSpc>
                <a:spcPct val="80000"/>
              </a:lnSpc>
              <a:spcBef>
                <a:spcPct val="20000"/>
              </a:spcBef>
            </a:pPr>
            <a:r>
              <a:rPr lang="en-US" sz="4800" b="1">
                <a:solidFill>
                  <a:srgbClr val="FF6600"/>
                </a:solidFill>
              </a:rPr>
              <a:t>?</a:t>
            </a:r>
          </a:p>
        </p:txBody>
      </p:sp>
      <p:pic>
        <p:nvPicPr>
          <p:cNvPr id="190494" name="Picture 30" descr="HeadImage_2"/>
          <p:cNvPicPr>
            <a:picLocks noChangeAspect="1" noChangeArrowheads="1"/>
          </p:cNvPicPr>
          <p:nvPr/>
        </p:nvPicPr>
        <p:blipFill>
          <a:blip r:embed="rId5" cstate="print"/>
          <a:srcRect/>
          <a:stretch>
            <a:fillRect/>
          </a:stretch>
        </p:blipFill>
        <p:spPr bwMode="auto">
          <a:xfrm>
            <a:off x="4876800" y="4648200"/>
            <a:ext cx="1600200" cy="1311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0468">
                                            <p:txEl>
                                              <p:pRg st="0" end="0"/>
                                            </p:txEl>
                                          </p:spTgt>
                                        </p:tgtEl>
                                        <p:attrNameLst>
                                          <p:attrName>style.visibility</p:attrName>
                                        </p:attrNameLst>
                                      </p:cBhvr>
                                      <p:to>
                                        <p:strVal val="visible"/>
                                      </p:to>
                                    </p:set>
                                    <p:anim calcmode="lin" valueType="num">
                                      <p:cBhvr additive="base">
                                        <p:cTn id="7" dur="500" fill="hold"/>
                                        <p:tgtEl>
                                          <p:spTgt spid="19046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046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0468">
                                            <p:txEl>
                                              <p:pRg st="1" end="1"/>
                                            </p:txEl>
                                          </p:spTgt>
                                        </p:tgtEl>
                                        <p:attrNameLst>
                                          <p:attrName>style.visibility</p:attrName>
                                        </p:attrNameLst>
                                      </p:cBhvr>
                                      <p:to>
                                        <p:strVal val="visible"/>
                                      </p:to>
                                    </p:set>
                                    <p:anim calcmode="lin" valueType="num">
                                      <p:cBhvr additive="base">
                                        <p:cTn id="11" dur="500" fill="hold"/>
                                        <p:tgtEl>
                                          <p:spTgt spid="19046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9046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90468">
                                            <p:txEl>
                                              <p:pRg st="3" end="3"/>
                                            </p:txEl>
                                          </p:spTgt>
                                        </p:tgtEl>
                                        <p:attrNameLst>
                                          <p:attrName>style.visibility</p:attrName>
                                        </p:attrNameLst>
                                      </p:cBhvr>
                                      <p:to>
                                        <p:strVal val="visible"/>
                                      </p:to>
                                    </p:set>
                                    <p:anim calcmode="lin" valueType="num">
                                      <p:cBhvr additive="base">
                                        <p:cTn id="17" dur="500" fill="hold"/>
                                        <p:tgtEl>
                                          <p:spTgt spid="190468">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90468">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90471"/>
                                        </p:tgtEl>
                                        <p:attrNameLst>
                                          <p:attrName>style.visibility</p:attrName>
                                        </p:attrNameLst>
                                      </p:cBhvr>
                                      <p:to>
                                        <p:strVal val="visible"/>
                                      </p:to>
                                    </p:set>
                                    <p:anim calcmode="lin" valueType="num">
                                      <p:cBhvr additive="base">
                                        <p:cTn id="21" dur="500" fill="hold"/>
                                        <p:tgtEl>
                                          <p:spTgt spid="190471"/>
                                        </p:tgtEl>
                                        <p:attrNameLst>
                                          <p:attrName>ppt_x</p:attrName>
                                        </p:attrNameLst>
                                      </p:cBhvr>
                                      <p:tavLst>
                                        <p:tav tm="0">
                                          <p:val>
                                            <p:strVal val="#ppt_x"/>
                                          </p:val>
                                        </p:tav>
                                        <p:tav tm="100000">
                                          <p:val>
                                            <p:strVal val="#ppt_x"/>
                                          </p:val>
                                        </p:tav>
                                      </p:tavLst>
                                    </p:anim>
                                    <p:anim calcmode="lin" valueType="num">
                                      <p:cBhvr additive="base">
                                        <p:cTn id="22" dur="500" fill="hold"/>
                                        <p:tgtEl>
                                          <p:spTgt spid="190471"/>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90472"/>
                                        </p:tgtEl>
                                        <p:attrNameLst>
                                          <p:attrName>style.visibility</p:attrName>
                                        </p:attrNameLst>
                                      </p:cBhvr>
                                      <p:to>
                                        <p:strVal val="visible"/>
                                      </p:to>
                                    </p:set>
                                    <p:anim calcmode="lin" valueType="num">
                                      <p:cBhvr additive="base">
                                        <p:cTn id="25" dur="500" fill="hold"/>
                                        <p:tgtEl>
                                          <p:spTgt spid="190472"/>
                                        </p:tgtEl>
                                        <p:attrNameLst>
                                          <p:attrName>ppt_x</p:attrName>
                                        </p:attrNameLst>
                                      </p:cBhvr>
                                      <p:tavLst>
                                        <p:tav tm="0">
                                          <p:val>
                                            <p:strVal val="#ppt_x"/>
                                          </p:val>
                                        </p:tav>
                                        <p:tav tm="100000">
                                          <p:val>
                                            <p:strVal val="#ppt_x"/>
                                          </p:val>
                                        </p:tav>
                                      </p:tavLst>
                                    </p:anim>
                                    <p:anim calcmode="lin" valueType="num">
                                      <p:cBhvr additive="base">
                                        <p:cTn id="26" dur="500" fill="hold"/>
                                        <p:tgtEl>
                                          <p:spTgt spid="19047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90476"/>
                                        </p:tgtEl>
                                        <p:attrNameLst>
                                          <p:attrName>style.visibility</p:attrName>
                                        </p:attrNameLst>
                                      </p:cBhvr>
                                      <p:to>
                                        <p:strVal val="visible"/>
                                      </p:to>
                                    </p:set>
                                    <p:anim calcmode="lin" valueType="num">
                                      <p:cBhvr additive="base">
                                        <p:cTn id="29" dur="500" fill="hold"/>
                                        <p:tgtEl>
                                          <p:spTgt spid="190476"/>
                                        </p:tgtEl>
                                        <p:attrNameLst>
                                          <p:attrName>ppt_x</p:attrName>
                                        </p:attrNameLst>
                                      </p:cBhvr>
                                      <p:tavLst>
                                        <p:tav tm="0">
                                          <p:val>
                                            <p:strVal val="#ppt_x"/>
                                          </p:val>
                                        </p:tav>
                                        <p:tav tm="100000">
                                          <p:val>
                                            <p:strVal val="#ppt_x"/>
                                          </p:val>
                                        </p:tav>
                                      </p:tavLst>
                                    </p:anim>
                                    <p:anim calcmode="lin" valueType="num">
                                      <p:cBhvr additive="base">
                                        <p:cTn id="30" dur="500" fill="hold"/>
                                        <p:tgtEl>
                                          <p:spTgt spid="19047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90473"/>
                                        </p:tgtEl>
                                        <p:attrNameLst>
                                          <p:attrName>style.visibility</p:attrName>
                                        </p:attrNameLst>
                                      </p:cBhvr>
                                      <p:to>
                                        <p:strVal val="visible"/>
                                      </p:to>
                                    </p:set>
                                    <p:animEffect transition="in" filter="blinds(horizontal)">
                                      <p:cBhvr>
                                        <p:cTn id="35" dur="500"/>
                                        <p:tgtEl>
                                          <p:spTgt spid="190473"/>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190477"/>
                                        </p:tgtEl>
                                        <p:attrNameLst>
                                          <p:attrName>style.visibility</p:attrName>
                                        </p:attrNameLst>
                                      </p:cBhvr>
                                      <p:to>
                                        <p:strVal val="visible"/>
                                      </p:to>
                                    </p:set>
                                    <p:animEffect transition="in" filter="blinds(horizontal)">
                                      <p:cBhvr>
                                        <p:cTn id="40" dur="500"/>
                                        <p:tgtEl>
                                          <p:spTgt spid="190477"/>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190474"/>
                                        </p:tgtEl>
                                        <p:attrNameLst>
                                          <p:attrName>style.visibility</p:attrName>
                                        </p:attrNameLst>
                                      </p:cBhvr>
                                      <p:to>
                                        <p:strVal val="visible"/>
                                      </p:to>
                                    </p:set>
                                    <p:animEffect transition="in" filter="blinds(horizontal)">
                                      <p:cBhvr>
                                        <p:cTn id="45" dur="500"/>
                                        <p:tgtEl>
                                          <p:spTgt spid="190474"/>
                                        </p:tgtEl>
                                      </p:cBhvr>
                                    </p:animEffect>
                                  </p:childTnLst>
                                </p:cTn>
                              </p:par>
                              <p:par>
                                <p:cTn id="46" presetID="3" presetClass="entr" presetSubtype="10" fill="hold" nodeType="withEffect">
                                  <p:stCondLst>
                                    <p:cond delay="0"/>
                                  </p:stCondLst>
                                  <p:childTnLst>
                                    <p:set>
                                      <p:cBhvr>
                                        <p:cTn id="47" dur="1" fill="hold">
                                          <p:stCondLst>
                                            <p:cond delay="0"/>
                                          </p:stCondLst>
                                        </p:cTn>
                                        <p:tgtEl>
                                          <p:spTgt spid="190484"/>
                                        </p:tgtEl>
                                        <p:attrNameLst>
                                          <p:attrName>style.visibility</p:attrName>
                                        </p:attrNameLst>
                                      </p:cBhvr>
                                      <p:to>
                                        <p:strVal val="visible"/>
                                      </p:to>
                                    </p:set>
                                    <p:animEffect transition="in" filter="blinds(horizontal)">
                                      <p:cBhvr>
                                        <p:cTn id="48" dur="500"/>
                                        <p:tgtEl>
                                          <p:spTgt spid="190484"/>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190475"/>
                                        </p:tgtEl>
                                        <p:attrNameLst>
                                          <p:attrName>style.visibility</p:attrName>
                                        </p:attrNameLst>
                                      </p:cBhvr>
                                      <p:to>
                                        <p:strVal val="visible"/>
                                      </p:to>
                                    </p:set>
                                    <p:animEffect transition="in" filter="blinds(horizontal)">
                                      <p:cBhvr>
                                        <p:cTn id="51" dur="500"/>
                                        <p:tgtEl>
                                          <p:spTgt spid="190475"/>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190478"/>
                                        </p:tgtEl>
                                        <p:attrNameLst>
                                          <p:attrName>style.visibility</p:attrName>
                                        </p:attrNameLst>
                                      </p:cBhvr>
                                      <p:to>
                                        <p:strVal val="visible"/>
                                      </p:to>
                                    </p:set>
                                    <p:animEffect transition="in" filter="blinds(horizontal)">
                                      <p:cBhvr>
                                        <p:cTn id="54" dur="500"/>
                                        <p:tgtEl>
                                          <p:spTgt spid="190478"/>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90468">
                                            <p:txEl>
                                              <p:pRg st="5" end="5"/>
                                            </p:txEl>
                                          </p:spTgt>
                                        </p:tgtEl>
                                        <p:attrNameLst>
                                          <p:attrName>style.visibility</p:attrName>
                                        </p:attrNameLst>
                                      </p:cBhvr>
                                      <p:to>
                                        <p:strVal val="visible"/>
                                      </p:to>
                                    </p:set>
                                    <p:anim calcmode="lin" valueType="num">
                                      <p:cBhvr additive="base">
                                        <p:cTn id="59" dur="500" fill="hold"/>
                                        <p:tgtEl>
                                          <p:spTgt spid="190468">
                                            <p:txEl>
                                              <p:pRg st="5" end="5"/>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90468">
                                            <p:txEl>
                                              <p:pRg st="5" end="5"/>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90468">
                                            <p:txEl>
                                              <p:pRg st="6" end="6"/>
                                            </p:txEl>
                                          </p:spTgt>
                                        </p:tgtEl>
                                        <p:attrNameLst>
                                          <p:attrName>style.visibility</p:attrName>
                                        </p:attrNameLst>
                                      </p:cBhvr>
                                      <p:to>
                                        <p:strVal val="visible"/>
                                      </p:to>
                                    </p:set>
                                    <p:anim calcmode="lin" valueType="num">
                                      <p:cBhvr additive="base">
                                        <p:cTn id="63" dur="500" fill="hold"/>
                                        <p:tgtEl>
                                          <p:spTgt spid="190468">
                                            <p:txEl>
                                              <p:pRg st="6" end="6"/>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90468">
                                            <p:txEl>
                                              <p:pRg st="6" end="6"/>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190485"/>
                                        </p:tgtEl>
                                        <p:attrNameLst>
                                          <p:attrName>style.visibility</p:attrName>
                                        </p:attrNameLst>
                                      </p:cBhvr>
                                      <p:to>
                                        <p:strVal val="visible"/>
                                      </p:to>
                                    </p:set>
                                    <p:anim calcmode="lin" valueType="num">
                                      <p:cBhvr additive="base">
                                        <p:cTn id="67" dur="500" fill="hold"/>
                                        <p:tgtEl>
                                          <p:spTgt spid="190485"/>
                                        </p:tgtEl>
                                        <p:attrNameLst>
                                          <p:attrName>ppt_x</p:attrName>
                                        </p:attrNameLst>
                                      </p:cBhvr>
                                      <p:tavLst>
                                        <p:tav tm="0">
                                          <p:val>
                                            <p:strVal val="#ppt_x"/>
                                          </p:val>
                                        </p:tav>
                                        <p:tav tm="100000">
                                          <p:val>
                                            <p:strVal val="#ppt_x"/>
                                          </p:val>
                                        </p:tav>
                                      </p:tavLst>
                                    </p:anim>
                                    <p:anim calcmode="lin" valueType="num">
                                      <p:cBhvr additive="base">
                                        <p:cTn id="68" dur="500" fill="hold"/>
                                        <p:tgtEl>
                                          <p:spTgt spid="19048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90489"/>
                                        </p:tgtEl>
                                        <p:attrNameLst>
                                          <p:attrName>style.visibility</p:attrName>
                                        </p:attrNameLst>
                                      </p:cBhvr>
                                      <p:to>
                                        <p:strVal val="visible"/>
                                      </p:to>
                                    </p:set>
                                    <p:anim calcmode="lin" valueType="num">
                                      <p:cBhvr additive="base">
                                        <p:cTn id="73" dur="500" fill="hold"/>
                                        <p:tgtEl>
                                          <p:spTgt spid="190489"/>
                                        </p:tgtEl>
                                        <p:attrNameLst>
                                          <p:attrName>ppt_x</p:attrName>
                                        </p:attrNameLst>
                                      </p:cBhvr>
                                      <p:tavLst>
                                        <p:tav tm="0">
                                          <p:val>
                                            <p:strVal val="#ppt_x"/>
                                          </p:val>
                                        </p:tav>
                                        <p:tav tm="100000">
                                          <p:val>
                                            <p:strVal val="#ppt_x"/>
                                          </p:val>
                                        </p:tav>
                                      </p:tavLst>
                                    </p:anim>
                                    <p:anim calcmode="lin" valueType="num">
                                      <p:cBhvr additive="base">
                                        <p:cTn id="74" dur="500" fill="hold"/>
                                        <p:tgtEl>
                                          <p:spTgt spid="190489"/>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190493"/>
                                        </p:tgtEl>
                                        <p:attrNameLst>
                                          <p:attrName>style.visibility</p:attrName>
                                        </p:attrNameLst>
                                      </p:cBhvr>
                                      <p:to>
                                        <p:strVal val="visible"/>
                                      </p:to>
                                    </p:set>
                                    <p:anim calcmode="lin" valueType="num">
                                      <p:cBhvr additive="base">
                                        <p:cTn id="77" dur="500" fill="hold"/>
                                        <p:tgtEl>
                                          <p:spTgt spid="190493"/>
                                        </p:tgtEl>
                                        <p:attrNameLst>
                                          <p:attrName>ppt_x</p:attrName>
                                        </p:attrNameLst>
                                      </p:cBhvr>
                                      <p:tavLst>
                                        <p:tav tm="0">
                                          <p:val>
                                            <p:strVal val="#ppt_x"/>
                                          </p:val>
                                        </p:tav>
                                        <p:tav tm="100000">
                                          <p:val>
                                            <p:strVal val="#ppt_x"/>
                                          </p:val>
                                        </p:tav>
                                      </p:tavLst>
                                    </p:anim>
                                    <p:anim calcmode="lin" valueType="num">
                                      <p:cBhvr additive="base">
                                        <p:cTn id="78" dur="500" fill="hold"/>
                                        <p:tgtEl>
                                          <p:spTgt spid="190493"/>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190492"/>
                                        </p:tgtEl>
                                        <p:attrNameLst>
                                          <p:attrName>style.visibility</p:attrName>
                                        </p:attrNameLst>
                                      </p:cBhvr>
                                      <p:to>
                                        <p:strVal val="visible"/>
                                      </p:to>
                                    </p:set>
                                    <p:anim calcmode="lin" valueType="num">
                                      <p:cBhvr additive="base">
                                        <p:cTn id="81" dur="500" fill="hold"/>
                                        <p:tgtEl>
                                          <p:spTgt spid="190492"/>
                                        </p:tgtEl>
                                        <p:attrNameLst>
                                          <p:attrName>ppt_x</p:attrName>
                                        </p:attrNameLst>
                                      </p:cBhvr>
                                      <p:tavLst>
                                        <p:tav tm="0">
                                          <p:val>
                                            <p:strVal val="#ppt_x"/>
                                          </p:val>
                                        </p:tav>
                                        <p:tav tm="100000">
                                          <p:val>
                                            <p:strVal val="#ppt_x"/>
                                          </p:val>
                                        </p:tav>
                                      </p:tavLst>
                                    </p:anim>
                                    <p:anim calcmode="lin" valueType="num">
                                      <p:cBhvr additive="base">
                                        <p:cTn id="82" dur="500" fill="hold"/>
                                        <p:tgtEl>
                                          <p:spTgt spid="190492"/>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190494"/>
                                        </p:tgtEl>
                                        <p:attrNameLst>
                                          <p:attrName>style.visibility</p:attrName>
                                        </p:attrNameLst>
                                      </p:cBhvr>
                                      <p:to>
                                        <p:strVal val="visible"/>
                                      </p:to>
                                    </p:set>
                                    <p:anim calcmode="lin" valueType="num">
                                      <p:cBhvr additive="base">
                                        <p:cTn id="85" dur="500" fill="hold"/>
                                        <p:tgtEl>
                                          <p:spTgt spid="190494"/>
                                        </p:tgtEl>
                                        <p:attrNameLst>
                                          <p:attrName>ppt_x</p:attrName>
                                        </p:attrNameLst>
                                      </p:cBhvr>
                                      <p:tavLst>
                                        <p:tav tm="0">
                                          <p:val>
                                            <p:strVal val="#ppt_x"/>
                                          </p:val>
                                        </p:tav>
                                        <p:tav tm="100000">
                                          <p:val>
                                            <p:strVal val="#ppt_x"/>
                                          </p:val>
                                        </p:tav>
                                      </p:tavLst>
                                    </p:anim>
                                    <p:anim calcmode="lin" valueType="num">
                                      <p:cBhvr additive="base">
                                        <p:cTn id="86" dur="500" fill="hold"/>
                                        <p:tgtEl>
                                          <p:spTgt spid="1904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71" grpId="0"/>
      <p:bldP spid="190472" grpId="0"/>
      <p:bldP spid="190475" grpId="0"/>
      <p:bldP spid="190476" grpId="0"/>
      <p:bldP spid="190478" grpId="0"/>
      <p:bldP spid="190492" grpId="0" animBg="1"/>
      <p:bldP spid="19049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533400" y="1371600"/>
            <a:ext cx="6858000" cy="485775"/>
          </a:xfrm>
          <a:prstGeom prst="rect">
            <a:avLst/>
          </a:prstGeom>
          <a:noFill/>
          <a:ln w="9525" algn="ctr">
            <a:noFill/>
            <a:miter lim="800000"/>
            <a:headEnd/>
            <a:tailEnd/>
          </a:ln>
        </p:spPr>
        <p:txBody>
          <a:bodyPr>
            <a:spAutoFit/>
          </a:bodyPr>
          <a:lstStyle/>
          <a:p>
            <a:pPr lvl="1">
              <a:lnSpc>
                <a:spcPct val="80000"/>
              </a:lnSpc>
              <a:spcBef>
                <a:spcPct val="20000"/>
              </a:spcBef>
              <a:buFontTx/>
              <a:buChar char="•"/>
            </a:pPr>
            <a:r>
              <a:rPr lang="en-US" sz="1600"/>
              <a:t>   Francis Galton, Karl Pearson, Ronald Fisher, Charles Spearman</a:t>
            </a:r>
            <a:br>
              <a:rPr lang="en-US" sz="1600"/>
            </a:br>
            <a:r>
              <a:rPr lang="en-US" sz="1600"/>
              <a:t>     (late 1800s – early 1900s)</a:t>
            </a:r>
          </a:p>
        </p:txBody>
      </p:sp>
      <p:sp>
        <p:nvSpPr>
          <p:cNvPr id="12291" name="Text Box 5"/>
          <p:cNvSpPr txBox="1">
            <a:spLocks noChangeArrowheads="1"/>
          </p:cNvSpPr>
          <p:nvPr/>
        </p:nvSpPr>
        <p:spPr bwMode="auto">
          <a:xfrm>
            <a:off x="2521364" y="533400"/>
            <a:ext cx="4081567" cy="461665"/>
          </a:xfrm>
          <a:prstGeom prst="rect">
            <a:avLst/>
          </a:prstGeom>
          <a:noFill/>
          <a:ln w="9525">
            <a:noFill/>
            <a:miter lim="800000"/>
            <a:headEnd/>
            <a:tailEnd/>
          </a:ln>
        </p:spPr>
        <p:txBody>
          <a:bodyPr wrap="none">
            <a:spAutoFit/>
          </a:bodyPr>
          <a:lstStyle/>
          <a:p>
            <a:r>
              <a:rPr lang="en-US" sz="2400" b="1" dirty="0" smtClean="0"/>
              <a:t>Subjectivism </a:t>
            </a:r>
            <a:r>
              <a:rPr lang="en-US" sz="2400" b="1" dirty="0"/>
              <a:t>to Positivism</a:t>
            </a:r>
          </a:p>
        </p:txBody>
      </p:sp>
      <p:sp>
        <p:nvSpPr>
          <p:cNvPr id="12292" name="Rectangle 6"/>
          <p:cNvSpPr>
            <a:spLocks noChangeArrowheads="1"/>
          </p:cNvSpPr>
          <p:nvPr/>
        </p:nvSpPr>
        <p:spPr bwMode="auto">
          <a:xfrm>
            <a:off x="838200" y="1066800"/>
            <a:ext cx="7623175" cy="36513"/>
          </a:xfrm>
          <a:prstGeom prst="rect">
            <a:avLst/>
          </a:prstGeom>
          <a:solidFill>
            <a:srgbClr val="FF6600"/>
          </a:solidFill>
          <a:ln w="9525">
            <a:solidFill>
              <a:schemeClr val="tx1"/>
            </a:solidFill>
            <a:miter lim="800000"/>
            <a:headEnd/>
            <a:tailEnd/>
          </a:ln>
        </p:spPr>
        <p:txBody>
          <a:bodyPr wrap="none" anchor="ctr"/>
          <a:lstStyle/>
          <a:p>
            <a:pPr>
              <a:lnSpc>
                <a:spcPct val="80000"/>
              </a:lnSpc>
              <a:spcBef>
                <a:spcPct val="20000"/>
              </a:spcBef>
              <a:buFontTx/>
              <a:buChar char="•"/>
            </a:pPr>
            <a:endParaRPr lang="en-US"/>
          </a:p>
        </p:txBody>
      </p:sp>
      <p:sp>
        <p:nvSpPr>
          <p:cNvPr id="12293" name="Text Box 7"/>
          <p:cNvSpPr txBox="1">
            <a:spLocks noChangeArrowheads="1"/>
          </p:cNvSpPr>
          <p:nvPr/>
        </p:nvSpPr>
        <p:spPr bwMode="auto">
          <a:xfrm>
            <a:off x="1066800" y="4038600"/>
            <a:ext cx="6858000" cy="482600"/>
          </a:xfrm>
          <a:prstGeom prst="rect">
            <a:avLst/>
          </a:prstGeom>
          <a:noFill/>
          <a:ln w="9525" algn="ctr">
            <a:noFill/>
            <a:miter lim="800000"/>
            <a:headEnd/>
            <a:tailEnd/>
          </a:ln>
        </p:spPr>
        <p:txBody>
          <a:bodyPr>
            <a:spAutoFit/>
          </a:bodyPr>
          <a:lstStyle/>
          <a:p>
            <a:pPr marL="342900" indent="-342900">
              <a:lnSpc>
                <a:spcPct val="80000"/>
              </a:lnSpc>
              <a:spcBef>
                <a:spcPct val="20000"/>
              </a:spcBef>
              <a:buFontTx/>
              <a:buChar char="•"/>
            </a:pPr>
            <a:r>
              <a:rPr lang="en-US" sz="1600"/>
              <a:t>Regression, correlation, ANOVA, factor analysis : very good for sorting sense impressions</a:t>
            </a:r>
          </a:p>
        </p:txBody>
      </p:sp>
      <p:pic>
        <p:nvPicPr>
          <p:cNvPr id="12294" name="Picture 9" descr="galton"/>
          <p:cNvPicPr>
            <a:picLocks noChangeAspect="1" noChangeArrowheads="1"/>
          </p:cNvPicPr>
          <p:nvPr/>
        </p:nvPicPr>
        <p:blipFill>
          <a:blip r:embed="rId3" cstate="print"/>
          <a:srcRect/>
          <a:stretch>
            <a:fillRect/>
          </a:stretch>
        </p:blipFill>
        <p:spPr bwMode="auto">
          <a:xfrm>
            <a:off x="1371600" y="1905000"/>
            <a:ext cx="1452563" cy="1905000"/>
          </a:xfrm>
          <a:prstGeom prst="rect">
            <a:avLst/>
          </a:prstGeom>
          <a:noFill/>
          <a:ln w="9525">
            <a:noFill/>
            <a:miter lim="800000"/>
            <a:headEnd/>
            <a:tailEnd/>
          </a:ln>
        </p:spPr>
      </p:pic>
      <p:pic>
        <p:nvPicPr>
          <p:cNvPr id="12295" name="Picture 10" descr="pearson_k"/>
          <p:cNvPicPr>
            <a:picLocks noChangeAspect="1" noChangeArrowheads="1"/>
          </p:cNvPicPr>
          <p:nvPr/>
        </p:nvPicPr>
        <p:blipFill>
          <a:blip r:embed="rId4" cstate="print"/>
          <a:srcRect/>
          <a:stretch>
            <a:fillRect/>
          </a:stretch>
        </p:blipFill>
        <p:spPr bwMode="auto">
          <a:xfrm>
            <a:off x="2895600" y="1905000"/>
            <a:ext cx="1471613" cy="1906588"/>
          </a:xfrm>
          <a:prstGeom prst="rect">
            <a:avLst/>
          </a:prstGeom>
          <a:noFill/>
          <a:ln w="9525">
            <a:noFill/>
            <a:miter lim="800000"/>
            <a:headEnd/>
            <a:tailEnd/>
          </a:ln>
        </p:spPr>
      </p:pic>
      <p:pic>
        <p:nvPicPr>
          <p:cNvPr id="12296" name="Picture 11" descr="fisher"/>
          <p:cNvPicPr>
            <a:picLocks noChangeAspect="1" noChangeArrowheads="1"/>
          </p:cNvPicPr>
          <p:nvPr/>
        </p:nvPicPr>
        <p:blipFill>
          <a:blip r:embed="rId5" cstate="print"/>
          <a:srcRect/>
          <a:stretch>
            <a:fillRect/>
          </a:stretch>
        </p:blipFill>
        <p:spPr bwMode="auto">
          <a:xfrm>
            <a:off x="4495800" y="1905000"/>
            <a:ext cx="1544638" cy="1898650"/>
          </a:xfrm>
          <a:prstGeom prst="rect">
            <a:avLst/>
          </a:prstGeom>
          <a:noFill/>
          <a:ln w="9525">
            <a:noFill/>
            <a:miter lim="800000"/>
            <a:headEnd/>
            <a:tailEnd/>
          </a:ln>
        </p:spPr>
      </p:pic>
      <p:pic>
        <p:nvPicPr>
          <p:cNvPr id="12297" name="Picture 12" descr="spearman"/>
          <p:cNvPicPr>
            <a:picLocks noChangeAspect="1" noChangeArrowheads="1"/>
          </p:cNvPicPr>
          <p:nvPr/>
        </p:nvPicPr>
        <p:blipFill>
          <a:blip r:embed="rId6" cstate="print"/>
          <a:srcRect/>
          <a:stretch>
            <a:fillRect/>
          </a:stretch>
        </p:blipFill>
        <p:spPr bwMode="auto">
          <a:xfrm>
            <a:off x="6172200" y="1905000"/>
            <a:ext cx="1828800" cy="1901825"/>
          </a:xfrm>
          <a:prstGeom prst="rect">
            <a:avLst/>
          </a:prstGeom>
          <a:noFill/>
          <a:ln w="9525">
            <a:noFill/>
            <a:miter lim="800000"/>
            <a:headEnd/>
            <a:tailEnd/>
          </a:ln>
        </p:spPr>
      </p:pic>
      <p:sp>
        <p:nvSpPr>
          <p:cNvPr id="198676" name="Text Box 20"/>
          <p:cNvSpPr txBox="1">
            <a:spLocks noChangeArrowheads="1"/>
          </p:cNvSpPr>
          <p:nvPr/>
        </p:nvSpPr>
        <p:spPr bwMode="auto">
          <a:xfrm>
            <a:off x="1066800" y="4648200"/>
            <a:ext cx="6781800" cy="683264"/>
          </a:xfrm>
          <a:prstGeom prst="rect">
            <a:avLst/>
          </a:prstGeom>
          <a:noFill/>
          <a:ln w="9525" algn="ctr">
            <a:noFill/>
            <a:miter lim="800000"/>
            <a:headEnd/>
            <a:tailEnd/>
          </a:ln>
        </p:spPr>
        <p:txBody>
          <a:bodyPr>
            <a:spAutoFit/>
          </a:bodyPr>
          <a:lstStyle/>
          <a:p>
            <a:pPr marL="342900" indent="-342900">
              <a:lnSpc>
                <a:spcPct val="80000"/>
              </a:lnSpc>
              <a:spcBef>
                <a:spcPct val="20000"/>
              </a:spcBef>
              <a:buFontTx/>
              <a:buChar char="•"/>
            </a:pPr>
            <a:r>
              <a:rPr lang="en-US" sz="1600" dirty="0">
                <a:solidFill>
                  <a:srgbClr val="FF6600"/>
                </a:solidFill>
              </a:rPr>
              <a:t>Variable Models</a:t>
            </a:r>
            <a:r>
              <a:rPr lang="en-US" sz="1600" dirty="0"/>
              <a:t> wedded to estimating </a:t>
            </a:r>
            <a:r>
              <a:rPr lang="en-US" sz="1600" dirty="0">
                <a:solidFill>
                  <a:srgbClr val="FF6600"/>
                </a:solidFill>
              </a:rPr>
              <a:t>population parameters</a:t>
            </a:r>
            <a:r>
              <a:rPr lang="en-US" sz="1600" dirty="0"/>
              <a:t> and </a:t>
            </a:r>
            <a:br>
              <a:rPr lang="en-US" sz="1600" dirty="0"/>
            </a:br>
            <a:r>
              <a:rPr lang="en-US" sz="1600" dirty="0"/>
              <a:t>Null Hypothesis Significance Testing [</a:t>
            </a:r>
            <a:r>
              <a:rPr lang="en-US" sz="1600" dirty="0">
                <a:solidFill>
                  <a:srgbClr val="FF6600"/>
                </a:solidFill>
              </a:rPr>
              <a:t>NHST</a:t>
            </a:r>
            <a:r>
              <a:rPr lang="en-US" sz="1600" dirty="0"/>
              <a:t>]  (</a:t>
            </a:r>
            <a:r>
              <a:rPr lang="en-US" sz="1600" i="1" dirty="0"/>
              <a:t>p</a:t>
            </a:r>
            <a:r>
              <a:rPr lang="en-US" sz="1600" dirty="0"/>
              <a:t> &lt; .05)</a:t>
            </a:r>
            <a:br>
              <a:rPr lang="en-US" sz="1600" dirty="0"/>
            </a:b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8676">
                                            <p:txEl>
                                              <p:pRg st="0" end="0"/>
                                            </p:txEl>
                                          </p:spTgt>
                                        </p:tgtEl>
                                        <p:attrNameLst>
                                          <p:attrName>style.visibility</p:attrName>
                                        </p:attrNameLst>
                                      </p:cBhvr>
                                      <p:to>
                                        <p:strVal val="visible"/>
                                      </p:to>
                                    </p:set>
                                    <p:anim calcmode="lin" valueType="num">
                                      <p:cBhvr additive="base">
                                        <p:cTn id="7" dur="500" fill="hold"/>
                                        <p:tgtEl>
                                          <p:spTgt spid="19867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867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76"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138796" y="484094"/>
            <a:ext cx="3021981" cy="461665"/>
          </a:xfrm>
          <a:prstGeom prst="rect">
            <a:avLst/>
          </a:prstGeom>
          <a:noFill/>
          <a:ln w="9525">
            <a:noFill/>
            <a:miter lim="800000"/>
            <a:headEnd/>
            <a:tailEnd/>
          </a:ln>
        </p:spPr>
        <p:txBody>
          <a:bodyPr wrap="none">
            <a:spAutoFit/>
          </a:bodyPr>
          <a:lstStyle/>
          <a:p>
            <a:r>
              <a:rPr lang="en-US" sz="2400" b="1" dirty="0" smtClean="0"/>
              <a:t>NHST is Incoherent</a:t>
            </a:r>
            <a:endParaRPr lang="en-US" sz="2400" b="1" dirty="0"/>
          </a:p>
        </p:txBody>
      </p:sp>
      <p:sp>
        <p:nvSpPr>
          <p:cNvPr id="5" name="Rectangle 5"/>
          <p:cNvSpPr>
            <a:spLocks noChangeArrowheads="1"/>
          </p:cNvSpPr>
          <p:nvPr/>
        </p:nvSpPr>
        <p:spPr bwMode="auto">
          <a:xfrm>
            <a:off x="838200" y="1066800"/>
            <a:ext cx="7623175" cy="36513"/>
          </a:xfrm>
          <a:prstGeom prst="rect">
            <a:avLst/>
          </a:prstGeom>
          <a:solidFill>
            <a:srgbClr val="FF6600"/>
          </a:solidFill>
          <a:ln w="9525">
            <a:solidFill>
              <a:schemeClr val="tx1"/>
            </a:solidFill>
            <a:miter lim="800000"/>
            <a:headEnd/>
            <a:tailEnd/>
          </a:ln>
        </p:spPr>
        <p:txBody>
          <a:bodyPr wrap="none" anchor="ctr"/>
          <a:lstStyle/>
          <a:p>
            <a:pPr>
              <a:lnSpc>
                <a:spcPct val="80000"/>
              </a:lnSpc>
              <a:spcBef>
                <a:spcPct val="20000"/>
              </a:spcBef>
              <a:buFontTx/>
              <a:buChar char="•"/>
            </a:pPr>
            <a:endParaRPr lang="en-US"/>
          </a:p>
        </p:txBody>
      </p:sp>
      <p:sp>
        <p:nvSpPr>
          <p:cNvPr id="6" name="TextBox 5"/>
          <p:cNvSpPr txBox="1"/>
          <p:nvPr/>
        </p:nvSpPr>
        <p:spPr>
          <a:xfrm>
            <a:off x="914400" y="1524000"/>
            <a:ext cx="7520690" cy="3416320"/>
          </a:xfrm>
          <a:prstGeom prst="rect">
            <a:avLst/>
          </a:prstGeom>
          <a:noFill/>
        </p:spPr>
        <p:txBody>
          <a:bodyPr wrap="square" rtlCol="0">
            <a:spAutoFit/>
          </a:bodyPr>
          <a:lstStyle/>
          <a:p>
            <a:r>
              <a:rPr lang="it-IT" sz="1800" dirty="0" smtClean="0"/>
              <a:t>Gigerenzer, G. </a:t>
            </a:r>
            <a:r>
              <a:rPr lang="it-IT" sz="1800" b="1" dirty="0" smtClean="0">
                <a:solidFill>
                  <a:srgbClr val="FF6600"/>
                </a:solidFill>
              </a:rPr>
              <a:t>Mindless statistics</a:t>
            </a:r>
            <a:r>
              <a:rPr lang="it-IT" sz="1800" dirty="0" smtClean="0"/>
              <a:t>. J. Socio-Econ. </a:t>
            </a:r>
            <a:r>
              <a:rPr lang="it-IT" sz="1800" b="1" dirty="0" smtClean="0"/>
              <a:t>2004</a:t>
            </a:r>
            <a:r>
              <a:rPr lang="it-IT" sz="1800" dirty="0" smtClean="0"/>
              <a:t>, 33, 587-606.</a:t>
            </a:r>
          </a:p>
          <a:p>
            <a:endParaRPr lang="en-US" sz="1800" dirty="0" smtClean="0"/>
          </a:p>
          <a:p>
            <a:r>
              <a:rPr lang="en-US" sz="1800" dirty="0" err="1" smtClean="0"/>
              <a:t>Lambdin</a:t>
            </a:r>
            <a:r>
              <a:rPr lang="en-US" sz="1800" dirty="0" smtClean="0"/>
              <a:t>, C. Significance tests as </a:t>
            </a:r>
            <a:r>
              <a:rPr lang="en-US" sz="1800" b="1" dirty="0" smtClean="0">
                <a:solidFill>
                  <a:srgbClr val="FF6600"/>
                </a:solidFill>
              </a:rPr>
              <a:t>sorcery</a:t>
            </a:r>
            <a:r>
              <a:rPr lang="en-US" sz="1800" dirty="0" smtClean="0"/>
              <a:t>: Science is empirical—significance tests are not. </a:t>
            </a:r>
            <a:r>
              <a:rPr lang="en-US" sz="1800" i="1" dirty="0" smtClean="0"/>
              <a:t>Theory &amp; Psychology</a:t>
            </a:r>
            <a:r>
              <a:rPr lang="en-US" sz="1800" dirty="0" smtClean="0"/>
              <a:t>, </a:t>
            </a:r>
            <a:r>
              <a:rPr lang="en-US" sz="1800" b="1" dirty="0" smtClean="0"/>
              <a:t>2011</a:t>
            </a:r>
            <a:r>
              <a:rPr lang="en-US" sz="1800" dirty="0" smtClean="0"/>
              <a:t>, 22(1) 67–90.</a:t>
            </a:r>
          </a:p>
          <a:p>
            <a:endParaRPr lang="en-US" sz="1800" dirty="0" smtClean="0"/>
          </a:p>
          <a:p>
            <a:endParaRPr lang="en-US" sz="1800" dirty="0" smtClean="0"/>
          </a:p>
          <a:p>
            <a:r>
              <a:rPr lang="en-US" sz="1800" dirty="0" smtClean="0"/>
              <a:t>Upwards of</a:t>
            </a:r>
            <a:r>
              <a:rPr lang="en-US" sz="1800" dirty="0" smtClean="0"/>
              <a:t> </a:t>
            </a:r>
            <a:r>
              <a:rPr lang="en-US" sz="1800" dirty="0" smtClean="0"/>
              <a:t>80% of surveyed psychology students, psychology professors, </a:t>
            </a:r>
            <a:r>
              <a:rPr lang="en-US" sz="1800" dirty="0" smtClean="0"/>
              <a:t>or</a:t>
            </a:r>
            <a:r>
              <a:rPr lang="en-US" sz="1800" dirty="0" smtClean="0"/>
              <a:t> </a:t>
            </a:r>
            <a:r>
              <a:rPr lang="en-US" sz="1800" dirty="0" smtClean="0"/>
              <a:t>statistics professors (!)  showed basic misunderstandings of the meaning of a </a:t>
            </a:r>
            <a:r>
              <a:rPr lang="en-US" sz="1800" dirty="0" smtClean="0"/>
              <a:t>statistically significant </a:t>
            </a:r>
            <a:r>
              <a:rPr lang="en-US" sz="1800" dirty="0" smtClean="0"/>
              <a:t>result. </a:t>
            </a:r>
          </a:p>
          <a:p>
            <a:endParaRPr lang="en-US" sz="1800" dirty="0" smtClean="0"/>
          </a:p>
          <a:p>
            <a:r>
              <a:rPr lang="en-US" sz="1800" dirty="0" smtClean="0"/>
              <a:t>For example, “</a:t>
            </a:r>
            <a:r>
              <a:rPr lang="en-US" sz="1800" i="1" dirty="0" smtClean="0"/>
              <a:t>p</a:t>
            </a:r>
            <a:r>
              <a:rPr lang="en-US" sz="1800" dirty="0" smtClean="0"/>
              <a:t> </a:t>
            </a:r>
            <a:r>
              <a:rPr lang="en-US" sz="1800" dirty="0" smtClean="0"/>
              <a:t>≤ </a:t>
            </a:r>
            <a:r>
              <a:rPr lang="en-US" sz="1800" dirty="0" smtClean="0"/>
              <a:t>.01 means that my study will replicate 99 out of 100 times.”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 calcmode="lin" valueType="num">
                                      <p:cBhvr additive="base">
                                        <p:cTn id="1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 calcmode="lin" valueType="num">
                                      <p:cBhvr additive="base">
                                        <p:cTn id="2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1"/>
          <p:cNvSpPr txBox="1">
            <a:spLocks noChangeArrowheads="1"/>
          </p:cNvSpPr>
          <p:nvPr/>
        </p:nvSpPr>
        <p:spPr bwMode="auto">
          <a:xfrm>
            <a:off x="1066800" y="1447800"/>
            <a:ext cx="7254875" cy="3379387"/>
          </a:xfrm>
          <a:prstGeom prst="rect">
            <a:avLst/>
          </a:prstGeom>
          <a:noFill/>
          <a:ln w="9525" algn="ctr">
            <a:noFill/>
            <a:miter lim="800000"/>
            <a:headEnd/>
            <a:tailEnd/>
          </a:ln>
        </p:spPr>
        <p:txBody>
          <a:bodyPr>
            <a:spAutoFit/>
          </a:bodyPr>
          <a:lstStyle/>
          <a:p>
            <a:pPr marL="342900" indent="-342900">
              <a:lnSpc>
                <a:spcPct val="80000"/>
              </a:lnSpc>
              <a:spcBef>
                <a:spcPct val="20000"/>
              </a:spcBef>
            </a:pPr>
            <a:r>
              <a:rPr lang="en-US" sz="2000" b="1" dirty="0"/>
              <a:t>A Study in Terror Management </a:t>
            </a:r>
            <a:r>
              <a:rPr lang="en-US" sz="2000" b="1" dirty="0" smtClean="0"/>
              <a:t>Theory</a:t>
            </a:r>
          </a:p>
          <a:p>
            <a:pPr marL="342900" indent="-342900">
              <a:lnSpc>
                <a:spcPct val="80000"/>
              </a:lnSpc>
              <a:spcBef>
                <a:spcPct val="20000"/>
              </a:spcBef>
            </a:pPr>
            <a:endParaRPr lang="en-US" sz="1000" dirty="0" smtClean="0"/>
          </a:p>
          <a:p>
            <a:pPr marL="342900" indent="-342900">
              <a:lnSpc>
                <a:spcPct val="80000"/>
              </a:lnSpc>
              <a:spcBef>
                <a:spcPct val="20000"/>
              </a:spcBef>
            </a:pPr>
            <a:r>
              <a:rPr lang="en-US" sz="1000" dirty="0"/>
              <a:t>	</a:t>
            </a:r>
            <a:r>
              <a:rPr lang="en-US" sz="1000" dirty="0" err="1" smtClean="0"/>
              <a:t>Norenzayan</a:t>
            </a:r>
            <a:r>
              <a:rPr lang="en-US" sz="1000" dirty="0" smtClean="0"/>
              <a:t>, A. &amp; Hansen, I. (2006). Belief in Supernatural Agents in the face of death. </a:t>
            </a:r>
            <a:r>
              <a:rPr lang="en-US" sz="1000" i="1" dirty="0" smtClean="0"/>
              <a:t>Personality and Social Psychology Bulletin,  32</a:t>
            </a:r>
            <a:r>
              <a:rPr lang="en-US" sz="1000" dirty="0" smtClean="0"/>
              <a:t>, 174-187. </a:t>
            </a:r>
            <a:r>
              <a:rPr lang="en-US" sz="2000" b="1" dirty="0"/>
              <a:t/>
            </a:r>
            <a:br>
              <a:rPr lang="en-US" sz="2000" b="1" dirty="0"/>
            </a:br>
            <a:endParaRPr lang="en-US" sz="1600" dirty="0"/>
          </a:p>
          <a:p>
            <a:pPr marL="342900" indent="-342900">
              <a:lnSpc>
                <a:spcPct val="80000"/>
              </a:lnSpc>
              <a:spcBef>
                <a:spcPct val="20000"/>
              </a:spcBef>
              <a:buFontTx/>
              <a:buChar char="•"/>
            </a:pPr>
            <a:r>
              <a:rPr lang="en-US" sz="1600" dirty="0"/>
              <a:t>Thought of one’s death </a:t>
            </a:r>
            <a:r>
              <a:rPr lang="en-US" sz="1600" dirty="0" smtClean="0"/>
              <a:t>causes an increase in religiosity and an increase in theistic belief</a:t>
            </a:r>
            <a:endParaRPr lang="en-US" sz="1600" dirty="0"/>
          </a:p>
          <a:p>
            <a:pPr marL="342900" indent="-342900">
              <a:lnSpc>
                <a:spcPct val="80000"/>
              </a:lnSpc>
              <a:spcBef>
                <a:spcPct val="20000"/>
              </a:spcBef>
              <a:buFontTx/>
              <a:buChar char="•"/>
            </a:pPr>
            <a:r>
              <a:rPr lang="en-US" sz="1600" dirty="0"/>
              <a:t>Random assignment to one of two groups:</a:t>
            </a:r>
          </a:p>
          <a:p>
            <a:pPr marL="800100" lvl="1" indent="-342900">
              <a:lnSpc>
                <a:spcPct val="80000"/>
              </a:lnSpc>
              <a:spcBef>
                <a:spcPct val="20000"/>
              </a:spcBef>
              <a:buFontTx/>
              <a:buAutoNum type="arabicPeriod"/>
            </a:pPr>
            <a:r>
              <a:rPr lang="en-US" sz="1600" dirty="0"/>
              <a:t>Write about favorite food</a:t>
            </a:r>
          </a:p>
          <a:p>
            <a:pPr marL="800100" lvl="1" indent="-342900">
              <a:lnSpc>
                <a:spcPct val="80000"/>
              </a:lnSpc>
              <a:spcBef>
                <a:spcPct val="20000"/>
              </a:spcBef>
              <a:buFontTx/>
              <a:buAutoNum type="arabicPeriod"/>
            </a:pPr>
            <a:r>
              <a:rPr lang="en-US" sz="1600" dirty="0"/>
              <a:t>Write about personal death</a:t>
            </a:r>
          </a:p>
          <a:p>
            <a:pPr marL="342900" indent="-342900">
              <a:lnSpc>
                <a:spcPct val="80000"/>
              </a:lnSpc>
              <a:spcBef>
                <a:spcPct val="20000"/>
              </a:spcBef>
              <a:buFontTx/>
              <a:buChar char="•"/>
            </a:pPr>
            <a:r>
              <a:rPr lang="en-US" sz="1600" dirty="0" smtClean="0"/>
              <a:t>“How strongly do you believe in God?”</a:t>
            </a:r>
            <a:endParaRPr lang="en-US" sz="1600" dirty="0"/>
          </a:p>
          <a:p>
            <a:pPr marL="342900" indent="-342900">
              <a:lnSpc>
                <a:spcPct val="80000"/>
              </a:lnSpc>
              <a:spcBef>
                <a:spcPct val="20000"/>
              </a:spcBef>
              <a:buFontTx/>
              <a:buChar char="•"/>
            </a:pPr>
            <a:endParaRPr lang="en-US" sz="1600" dirty="0"/>
          </a:p>
          <a:p>
            <a:pPr marL="342900" indent="-342900">
              <a:lnSpc>
                <a:spcPct val="80000"/>
              </a:lnSpc>
              <a:spcBef>
                <a:spcPct val="20000"/>
              </a:spcBef>
            </a:pPr>
            <a:r>
              <a:rPr lang="en-US" sz="1600" dirty="0"/>
              <a:t>Not at all </a:t>
            </a:r>
            <a:r>
              <a:rPr lang="en-US" sz="1600" dirty="0" smtClean="0"/>
              <a:t> 1    </a:t>
            </a:r>
            <a:r>
              <a:rPr lang="en-US" sz="1600" dirty="0"/>
              <a:t>2    3    4    5    6    7   </a:t>
            </a:r>
            <a:r>
              <a:rPr lang="en-US" sz="1600" dirty="0" smtClean="0"/>
              <a:t>Very Strongly                                                 </a:t>
            </a:r>
          </a:p>
          <a:p>
            <a:pPr marL="342900" indent="-342900">
              <a:lnSpc>
                <a:spcPct val="80000"/>
              </a:lnSpc>
              <a:spcBef>
                <a:spcPct val="20000"/>
              </a:spcBef>
            </a:pPr>
            <a:r>
              <a:rPr lang="en-US" sz="1600" dirty="0"/>
              <a:t> </a:t>
            </a:r>
            <a:r>
              <a:rPr lang="en-US" sz="1600" dirty="0" smtClean="0"/>
              <a:t>                                  |</a:t>
            </a:r>
            <a:endParaRPr lang="en-US" sz="1600" dirty="0"/>
          </a:p>
          <a:p>
            <a:pPr marL="342900" indent="-342900">
              <a:lnSpc>
                <a:spcPct val="80000"/>
              </a:lnSpc>
              <a:spcBef>
                <a:spcPct val="20000"/>
              </a:spcBef>
            </a:pPr>
            <a:r>
              <a:rPr lang="en-US" sz="1200" dirty="0"/>
              <a:t>                          </a:t>
            </a:r>
            <a:r>
              <a:rPr lang="en-US" sz="1200" dirty="0" smtClean="0"/>
              <a:t>              Midpoint</a:t>
            </a:r>
            <a:endParaRPr lang="en-US" sz="1200" dirty="0"/>
          </a:p>
        </p:txBody>
      </p:sp>
      <p:sp>
        <p:nvSpPr>
          <p:cNvPr id="8" name="Text Box 4"/>
          <p:cNvSpPr txBox="1">
            <a:spLocks noChangeArrowheads="1"/>
          </p:cNvSpPr>
          <p:nvPr/>
        </p:nvSpPr>
        <p:spPr bwMode="auto">
          <a:xfrm>
            <a:off x="1524000" y="533400"/>
            <a:ext cx="6532563" cy="457200"/>
          </a:xfrm>
          <a:prstGeom prst="rect">
            <a:avLst/>
          </a:prstGeom>
          <a:noFill/>
          <a:ln w="9525">
            <a:noFill/>
            <a:miter lim="800000"/>
            <a:headEnd/>
            <a:tailEnd/>
          </a:ln>
        </p:spPr>
        <p:txBody>
          <a:bodyPr wrap="none">
            <a:spAutoFit/>
          </a:bodyPr>
          <a:lstStyle/>
          <a:p>
            <a:r>
              <a:rPr lang="en-US" sz="2400" b="1" dirty="0"/>
              <a:t>Variable Models and Population Parameters</a:t>
            </a:r>
          </a:p>
        </p:txBody>
      </p:sp>
      <p:sp>
        <p:nvSpPr>
          <p:cNvPr id="9" name="Rectangle 5"/>
          <p:cNvSpPr>
            <a:spLocks noChangeArrowheads="1"/>
          </p:cNvSpPr>
          <p:nvPr/>
        </p:nvSpPr>
        <p:spPr bwMode="auto">
          <a:xfrm>
            <a:off x="838200" y="1066800"/>
            <a:ext cx="7623175" cy="36513"/>
          </a:xfrm>
          <a:prstGeom prst="rect">
            <a:avLst/>
          </a:prstGeom>
          <a:solidFill>
            <a:srgbClr val="FF6600"/>
          </a:solidFill>
          <a:ln w="9525">
            <a:solidFill>
              <a:schemeClr val="tx1"/>
            </a:solidFill>
            <a:miter lim="800000"/>
            <a:headEnd/>
            <a:tailEnd/>
          </a:ln>
        </p:spPr>
        <p:txBody>
          <a:bodyPr wrap="none" anchor="ctr"/>
          <a:lstStyle/>
          <a:p>
            <a:pPr>
              <a:lnSpc>
                <a:spcPct val="80000"/>
              </a:lnSpc>
              <a:spcBef>
                <a:spcPct val="20000"/>
              </a:spcBef>
              <a:buFontTx/>
              <a:buChar cha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 calcmode="lin" valueType="num">
                                      <p:cBhvr additive="base">
                                        <p:cTn id="1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 calcmode="lin" valueType="num">
                                      <p:cBhvr additive="base">
                                        <p:cTn id="2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 calcmode="lin" valueType="num">
                                      <p:cBhvr additive="base">
                                        <p:cTn id="2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anim calcmode="lin" valueType="num">
                                      <p:cBhvr additive="base">
                                        <p:cTn id="3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anim calcmode="lin" valueType="num">
                                      <p:cBhvr additive="base">
                                        <p:cTn id="35"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11" end="11"/>
                                            </p:txEl>
                                          </p:spTgt>
                                        </p:tgtEl>
                                        <p:attrNameLst>
                                          <p:attrName>style.visibility</p:attrName>
                                        </p:attrNameLst>
                                      </p:cBhvr>
                                      <p:to>
                                        <p:strVal val="visible"/>
                                      </p:to>
                                    </p:set>
                                    <p:anim calcmode="lin" valueType="num">
                                      <p:cBhvr additive="base">
                                        <p:cTn id="39"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4"/>
          <p:cNvSpPr txBox="1">
            <a:spLocks noChangeArrowheads="1"/>
          </p:cNvSpPr>
          <p:nvPr/>
        </p:nvSpPr>
        <p:spPr bwMode="auto">
          <a:xfrm>
            <a:off x="1524000" y="533400"/>
            <a:ext cx="6532563" cy="457200"/>
          </a:xfrm>
          <a:prstGeom prst="rect">
            <a:avLst/>
          </a:prstGeom>
          <a:noFill/>
          <a:ln w="9525">
            <a:noFill/>
            <a:miter lim="800000"/>
            <a:headEnd/>
            <a:tailEnd/>
          </a:ln>
        </p:spPr>
        <p:txBody>
          <a:bodyPr wrap="none">
            <a:spAutoFit/>
          </a:bodyPr>
          <a:lstStyle/>
          <a:p>
            <a:r>
              <a:rPr lang="en-US" sz="2400" b="1" dirty="0"/>
              <a:t>Variable Models and Population Parameters</a:t>
            </a:r>
          </a:p>
        </p:txBody>
      </p:sp>
      <p:sp>
        <p:nvSpPr>
          <p:cNvPr id="1028" name="Rectangle 5"/>
          <p:cNvSpPr>
            <a:spLocks noChangeArrowheads="1"/>
          </p:cNvSpPr>
          <p:nvPr/>
        </p:nvSpPr>
        <p:spPr bwMode="auto">
          <a:xfrm>
            <a:off x="838200" y="1066800"/>
            <a:ext cx="7623175" cy="36513"/>
          </a:xfrm>
          <a:prstGeom prst="rect">
            <a:avLst/>
          </a:prstGeom>
          <a:solidFill>
            <a:srgbClr val="FF6600"/>
          </a:solidFill>
          <a:ln w="9525">
            <a:solidFill>
              <a:schemeClr val="tx1"/>
            </a:solidFill>
            <a:miter lim="800000"/>
            <a:headEnd/>
            <a:tailEnd/>
          </a:ln>
        </p:spPr>
        <p:txBody>
          <a:bodyPr wrap="none" anchor="ctr"/>
          <a:lstStyle/>
          <a:p>
            <a:pPr>
              <a:lnSpc>
                <a:spcPct val="80000"/>
              </a:lnSpc>
              <a:spcBef>
                <a:spcPct val="20000"/>
              </a:spcBef>
              <a:buFontTx/>
              <a:buChar char="•"/>
            </a:pPr>
            <a:endParaRPr lang="en-US"/>
          </a:p>
        </p:txBody>
      </p:sp>
      <p:sp>
        <p:nvSpPr>
          <p:cNvPr id="1029" name="Rectangle 11"/>
          <p:cNvSpPr>
            <a:spLocks noChangeArrowheads="1"/>
          </p:cNvSpPr>
          <p:nvPr/>
        </p:nvSpPr>
        <p:spPr bwMode="auto">
          <a:xfrm>
            <a:off x="1905000" y="2514600"/>
            <a:ext cx="1676400" cy="914400"/>
          </a:xfrm>
          <a:prstGeom prst="rect">
            <a:avLst/>
          </a:prstGeom>
          <a:noFill/>
          <a:ln w="9525" algn="ctr">
            <a:solidFill>
              <a:schemeClr val="tx1"/>
            </a:solidFill>
            <a:miter lim="800000"/>
            <a:headEnd/>
            <a:tailEnd/>
          </a:ln>
        </p:spPr>
        <p:txBody>
          <a:bodyPr wrap="none" anchor="ctr"/>
          <a:lstStyle/>
          <a:p>
            <a:pPr>
              <a:lnSpc>
                <a:spcPct val="80000"/>
              </a:lnSpc>
              <a:spcBef>
                <a:spcPct val="20000"/>
              </a:spcBef>
              <a:buFontTx/>
              <a:buChar char="•"/>
            </a:pPr>
            <a:endParaRPr lang="en-US"/>
          </a:p>
        </p:txBody>
      </p:sp>
      <p:sp>
        <p:nvSpPr>
          <p:cNvPr id="1030" name="Rectangle 12"/>
          <p:cNvSpPr>
            <a:spLocks noChangeArrowheads="1"/>
          </p:cNvSpPr>
          <p:nvPr/>
        </p:nvSpPr>
        <p:spPr bwMode="auto">
          <a:xfrm>
            <a:off x="5349875" y="2516188"/>
            <a:ext cx="1673225" cy="914400"/>
          </a:xfrm>
          <a:prstGeom prst="rect">
            <a:avLst/>
          </a:prstGeom>
          <a:noFill/>
          <a:ln w="9525" algn="ctr">
            <a:solidFill>
              <a:schemeClr val="tx1"/>
            </a:solidFill>
            <a:miter lim="800000"/>
            <a:headEnd/>
            <a:tailEnd/>
          </a:ln>
        </p:spPr>
        <p:txBody>
          <a:bodyPr wrap="none" anchor="ctr"/>
          <a:lstStyle/>
          <a:p>
            <a:pPr>
              <a:lnSpc>
                <a:spcPct val="80000"/>
              </a:lnSpc>
              <a:spcBef>
                <a:spcPct val="20000"/>
              </a:spcBef>
              <a:buFontTx/>
              <a:buChar char="•"/>
            </a:pPr>
            <a:endParaRPr lang="en-US"/>
          </a:p>
        </p:txBody>
      </p:sp>
      <p:sp>
        <p:nvSpPr>
          <p:cNvPr id="1031" name="Text Box 13"/>
          <p:cNvSpPr txBox="1">
            <a:spLocks noChangeArrowheads="1"/>
          </p:cNvSpPr>
          <p:nvPr/>
        </p:nvSpPr>
        <p:spPr bwMode="auto">
          <a:xfrm>
            <a:off x="2160348" y="2681000"/>
            <a:ext cx="1165704" cy="584775"/>
          </a:xfrm>
          <a:prstGeom prst="rect">
            <a:avLst/>
          </a:prstGeom>
          <a:noFill/>
          <a:ln w="9525" algn="ctr">
            <a:noFill/>
            <a:miter lim="800000"/>
            <a:headEnd/>
            <a:tailEnd/>
          </a:ln>
        </p:spPr>
        <p:txBody>
          <a:bodyPr wrap="none">
            <a:spAutoFit/>
          </a:bodyPr>
          <a:lstStyle/>
          <a:p>
            <a:pPr marL="342900" indent="-342900">
              <a:lnSpc>
                <a:spcPct val="90000"/>
              </a:lnSpc>
              <a:spcBef>
                <a:spcPct val="20000"/>
              </a:spcBef>
            </a:pPr>
            <a:r>
              <a:rPr lang="en-US" sz="1600" dirty="0" smtClean="0"/>
              <a:t>Thought of</a:t>
            </a:r>
          </a:p>
          <a:p>
            <a:pPr marL="342900" indent="-342900">
              <a:lnSpc>
                <a:spcPct val="90000"/>
              </a:lnSpc>
              <a:spcBef>
                <a:spcPct val="20000"/>
              </a:spcBef>
            </a:pPr>
            <a:r>
              <a:rPr lang="en-US" sz="1600" dirty="0" smtClean="0"/>
              <a:t>     Death</a:t>
            </a:r>
            <a:endParaRPr lang="en-US" sz="1600" dirty="0"/>
          </a:p>
        </p:txBody>
      </p:sp>
      <p:sp>
        <p:nvSpPr>
          <p:cNvPr id="1032" name="Text Box 14"/>
          <p:cNvSpPr txBox="1">
            <a:spLocks noChangeArrowheads="1"/>
          </p:cNvSpPr>
          <p:nvPr/>
        </p:nvSpPr>
        <p:spPr bwMode="auto">
          <a:xfrm>
            <a:off x="5713691" y="2666999"/>
            <a:ext cx="970137" cy="584775"/>
          </a:xfrm>
          <a:prstGeom prst="rect">
            <a:avLst/>
          </a:prstGeom>
          <a:noFill/>
          <a:ln w="9525" algn="ctr">
            <a:noFill/>
            <a:miter lim="800000"/>
            <a:headEnd/>
            <a:tailEnd/>
          </a:ln>
        </p:spPr>
        <p:txBody>
          <a:bodyPr wrap="none">
            <a:spAutoFit/>
          </a:bodyPr>
          <a:lstStyle/>
          <a:p>
            <a:pPr marL="342900" indent="-342900">
              <a:lnSpc>
                <a:spcPct val="90000"/>
              </a:lnSpc>
              <a:spcBef>
                <a:spcPct val="20000"/>
              </a:spcBef>
            </a:pPr>
            <a:r>
              <a:rPr lang="en-US" sz="1600" dirty="0" smtClean="0"/>
              <a:t>Belief in </a:t>
            </a:r>
          </a:p>
          <a:p>
            <a:pPr marL="342900" indent="-342900">
              <a:lnSpc>
                <a:spcPct val="90000"/>
              </a:lnSpc>
              <a:spcBef>
                <a:spcPct val="20000"/>
              </a:spcBef>
            </a:pPr>
            <a:r>
              <a:rPr lang="en-US" sz="1600" dirty="0" smtClean="0"/>
              <a:t>   God</a:t>
            </a:r>
            <a:endParaRPr lang="en-US" sz="1600" dirty="0"/>
          </a:p>
        </p:txBody>
      </p:sp>
      <p:sp>
        <p:nvSpPr>
          <p:cNvPr id="1034" name="Text Box 29"/>
          <p:cNvSpPr txBox="1">
            <a:spLocks noChangeArrowheads="1"/>
          </p:cNvSpPr>
          <p:nvPr/>
        </p:nvSpPr>
        <p:spPr bwMode="auto">
          <a:xfrm>
            <a:off x="4148137" y="2667000"/>
            <a:ext cx="856325" cy="264688"/>
          </a:xfrm>
          <a:prstGeom prst="rect">
            <a:avLst/>
          </a:prstGeom>
          <a:noFill/>
          <a:ln w="9525" algn="ctr">
            <a:noFill/>
            <a:miter lim="800000"/>
            <a:headEnd/>
            <a:tailEnd/>
          </a:ln>
        </p:spPr>
        <p:txBody>
          <a:bodyPr wrap="none">
            <a:spAutoFit/>
          </a:bodyPr>
          <a:lstStyle/>
          <a:p>
            <a:pPr marL="342900" indent="-342900">
              <a:lnSpc>
                <a:spcPct val="80000"/>
              </a:lnSpc>
              <a:spcBef>
                <a:spcPct val="20000"/>
              </a:spcBef>
            </a:pPr>
            <a:r>
              <a:rPr lang="en-US" dirty="0" smtClean="0"/>
              <a:t>t = 2.03*</a:t>
            </a:r>
            <a:endParaRPr lang="en-US" dirty="0"/>
          </a:p>
        </p:txBody>
      </p:sp>
      <p:sp>
        <p:nvSpPr>
          <p:cNvPr id="166949" name="Line 37"/>
          <p:cNvSpPr>
            <a:spLocks noChangeShapeType="1"/>
          </p:cNvSpPr>
          <p:nvPr/>
        </p:nvSpPr>
        <p:spPr bwMode="auto">
          <a:xfrm flipH="1">
            <a:off x="4343399" y="1676401"/>
            <a:ext cx="1006475" cy="990598"/>
          </a:xfrm>
          <a:prstGeom prst="line">
            <a:avLst/>
          </a:prstGeom>
          <a:noFill/>
          <a:ln w="9525">
            <a:solidFill>
              <a:schemeClr val="tx1"/>
            </a:solidFill>
            <a:round/>
            <a:headEnd/>
            <a:tailEnd type="triangle" w="med" len="med"/>
          </a:ln>
        </p:spPr>
        <p:txBody>
          <a:bodyPr/>
          <a:lstStyle/>
          <a:p>
            <a:endParaRPr lang="en-US"/>
          </a:p>
        </p:txBody>
      </p:sp>
      <p:graphicFrame>
        <p:nvGraphicFramePr>
          <p:cNvPr id="166950" name="Object 38"/>
          <p:cNvGraphicFramePr>
            <a:graphicFrameLocks noGrp="1" noChangeAspect="1"/>
          </p:cNvGraphicFramePr>
          <p:nvPr>
            <p:ph/>
            <p:extLst>
              <p:ext uri="{D42A27DB-BD31-4B8C-83A1-F6EECF244321}">
                <p14:modId xmlns="" xmlns:p14="http://schemas.microsoft.com/office/powerpoint/2010/main" val="688160923"/>
              </p:ext>
            </p:extLst>
          </p:nvPr>
        </p:nvGraphicFramePr>
        <p:xfrm>
          <a:off x="5483225" y="1219200"/>
          <a:ext cx="1376363" cy="647700"/>
        </p:xfrm>
        <a:graphic>
          <a:graphicData uri="http://schemas.openxmlformats.org/presentationml/2006/ole">
            <p:oleObj spid="_x0000_s1066" name="Equation" r:id="rId4" imgW="1511280" imgH="711000" progId="Equation.COEE2">
              <p:embed/>
            </p:oleObj>
          </a:graphicData>
        </a:graphic>
      </p:graphicFrame>
      <p:sp>
        <p:nvSpPr>
          <p:cNvPr id="166952" name="Line 40"/>
          <p:cNvSpPr>
            <a:spLocks noChangeShapeType="1"/>
          </p:cNvSpPr>
          <p:nvPr/>
        </p:nvSpPr>
        <p:spPr bwMode="auto">
          <a:xfrm flipH="1">
            <a:off x="4846636" y="2209800"/>
            <a:ext cx="639764" cy="457199"/>
          </a:xfrm>
          <a:prstGeom prst="line">
            <a:avLst/>
          </a:prstGeom>
          <a:noFill/>
          <a:ln w="9525">
            <a:solidFill>
              <a:schemeClr val="tx1"/>
            </a:solidFill>
            <a:round/>
            <a:headEnd/>
            <a:tailEnd type="triangle" w="med" len="med"/>
          </a:ln>
        </p:spPr>
        <p:txBody>
          <a:bodyPr/>
          <a:lstStyle/>
          <a:p>
            <a:endParaRPr lang="en-US"/>
          </a:p>
        </p:txBody>
      </p:sp>
      <p:sp>
        <p:nvSpPr>
          <p:cNvPr id="166953" name="Text Box 41"/>
          <p:cNvSpPr txBox="1">
            <a:spLocks noChangeArrowheads="1"/>
          </p:cNvSpPr>
          <p:nvPr/>
        </p:nvSpPr>
        <p:spPr bwMode="auto">
          <a:xfrm>
            <a:off x="5546725" y="2103438"/>
            <a:ext cx="2136775" cy="261937"/>
          </a:xfrm>
          <a:prstGeom prst="rect">
            <a:avLst/>
          </a:prstGeom>
          <a:noFill/>
          <a:ln w="9525" algn="ctr">
            <a:noFill/>
            <a:miter lim="800000"/>
            <a:headEnd/>
            <a:tailEnd/>
          </a:ln>
        </p:spPr>
        <p:txBody>
          <a:bodyPr wrap="none">
            <a:spAutoFit/>
          </a:bodyPr>
          <a:lstStyle/>
          <a:p>
            <a:pPr marL="342900" indent="-342900">
              <a:lnSpc>
                <a:spcPct val="80000"/>
              </a:lnSpc>
              <a:spcBef>
                <a:spcPct val="20000"/>
              </a:spcBef>
            </a:pPr>
            <a:r>
              <a:rPr lang="en-US"/>
              <a:t>Assumption-laden NHST</a:t>
            </a:r>
          </a:p>
        </p:txBody>
      </p:sp>
      <p:sp>
        <p:nvSpPr>
          <p:cNvPr id="166954" name="Text Box 42"/>
          <p:cNvSpPr txBox="1">
            <a:spLocks noChangeArrowheads="1"/>
          </p:cNvSpPr>
          <p:nvPr/>
        </p:nvSpPr>
        <p:spPr bwMode="auto">
          <a:xfrm>
            <a:off x="2667000" y="3733800"/>
            <a:ext cx="4953000" cy="2012859"/>
          </a:xfrm>
          <a:prstGeom prst="rect">
            <a:avLst/>
          </a:prstGeom>
          <a:noFill/>
          <a:ln w="9525" algn="ctr">
            <a:noFill/>
            <a:miter lim="800000"/>
            <a:headEnd/>
            <a:tailEnd/>
          </a:ln>
        </p:spPr>
        <p:txBody>
          <a:bodyPr>
            <a:spAutoFit/>
          </a:bodyPr>
          <a:lstStyle/>
          <a:p>
            <a:pPr marL="342900" indent="-342900">
              <a:lnSpc>
                <a:spcPct val="80000"/>
              </a:lnSpc>
              <a:spcBef>
                <a:spcPct val="20000"/>
              </a:spcBef>
            </a:pPr>
            <a:r>
              <a:rPr lang="en-US" sz="1600" b="1" dirty="0"/>
              <a:t>Assumptions</a:t>
            </a:r>
          </a:p>
          <a:p>
            <a:pPr marL="342900" indent="-342900">
              <a:lnSpc>
                <a:spcPct val="80000"/>
              </a:lnSpc>
              <a:spcBef>
                <a:spcPct val="20000"/>
              </a:spcBef>
              <a:buFontTx/>
              <a:buChar char="•"/>
            </a:pPr>
            <a:r>
              <a:rPr lang="en-US" sz="1600" dirty="0"/>
              <a:t>Random </a:t>
            </a:r>
            <a:r>
              <a:rPr lang="en-US" sz="1600" dirty="0" smtClean="0"/>
              <a:t>assignment (or sampling)</a:t>
            </a:r>
            <a:endParaRPr lang="en-US" sz="1600" dirty="0"/>
          </a:p>
          <a:p>
            <a:pPr marL="342900" indent="-342900">
              <a:lnSpc>
                <a:spcPct val="80000"/>
              </a:lnSpc>
              <a:spcBef>
                <a:spcPct val="20000"/>
              </a:spcBef>
              <a:buFontTx/>
              <a:buChar char="•"/>
            </a:pPr>
            <a:r>
              <a:rPr lang="en-US" sz="1600" dirty="0" smtClean="0"/>
              <a:t>Normal population distributions</a:t>
            </a:r>
          </a:p>
          <a:p>
            <a:pPr marL="342900" indent="-342900">
              <a:lnSpc>
                <a:spcPct val="80000"/>
              </a:lnSpc>
              <a:spcBef>
                <a:spcPct val="20000"/>
              </a:spcBef>
              <a:buFontTx/>
              <a:buChar char="•"/>
            </a:pPr>
            <a:r>
              <a:rPr lang="en-US" sz="1600" dirty="0" smtClean="0"/>
              <a:t>Homogeneity of population variances</a:t>
            </a:r>
            <a:endParaRPr lang="en-US" sz="1600" dirty="0"/>
          </a:p>
          <a:p>
            <a:pPr marL="342900" indent="-342900">
              <a:lnSpc>
                <a:spcPct val="80000"/>
              </a:lnSpc>
              <a:spcBef>
                <a:spcPct val="20000"/>
              </a:spcBef>
              <a:buFontTx/>
              <a:buChar char="•"/>
            </a:pPr>
            <a:r>
              <a:rPr lang="en-US" sz="1600" dirty="0"/>
              <a:t>Continuous </a:t>
            </a:r>
            <a:r>
              <a:rPr lang="en-US" sz="1600" dirty="0" smtClean="0"/>
              <a:t>dependent variable</a:t>
            </a:r>
            <a:endParaRPr lang="en-US" sz="1600" dirty="0"/>
          </a:p>
          <a:p>
            <a:pPr marL="342900" indent="-342900">
              <a:lnSpc>
                <a:spcPct val="80000"/>
              </a:lnSpc>
              <a:spcBef>
                <a:spcPct val="20000"/>
              </a:spcBef>
              <a:buFontTx/>
              <a:buChar char="•"/>
            </a:pPr>
            <a:r>
              <a:rPr lang="en-US" sz="1600" dirty="0"/>
              <a:t>Independence of </a:t>
            </a:r>
            <a:r>
              <a:rPr lang="en-US" sz="1600" dirty="0" smtClean="0"/>
              <a:t>observations</a:t>
            </a:r>
            <a:endParaRPr lang="en-US" sz="1600" dirty="0"/>
          </a:p>
          <a:p>
            <a:pPr marL="342900" indent="-342900">
              <a:lnSpc>
                <a:spcPct val="80000"/>
              </a:lnSpc>
              <a:spcBef>
                <a:spcPct val="20000"/>
              </a:spcBef>
              <a:buFontTx/>
              <a:buChar char="•"/>
            </a:pPr>
            <a:r>
              <a:rPr lang="en-US" sz="1600" dirty="0"/>
              <a:t>H</a:t>
            </a:r>
            <a:r>
              <a:rPr lang="en-US" sz="1600" baseline="-25000" dirty="0"/>
              <a:t>o</a:t>
            </a:r>
            <a:r>
              <a:rPr lang="en-US" sz="1600" dirty="0"/>
              <a:t> is true</a:t>
            </a:r>
          </a:p>
          <a:p>
            <a:pPr marL="342900" indent="-342900">
              <a:lnSpc>
                <a:spcPct val="80000"/>
              </a:lnSpc>
              <a:spcBef>
                <a:spcPct val="20000"/>
              </a:spcBef>
              <a:buFontTx/>
              <a:buChar char="•"/>
            </a:pPr>
            <a:r>
              <a:rPr lang="en-US" sz="1600" dirty="0"/>
              <a:t>“p </a:t>
            </a:r>
            <a:r>
              <a:rPr lang="en-US" sz="1600" dirty="0">
                <a:cs typeface="Arial" charset="0"/>
              </a:rPr>
              <a:t>≤ </a:t>
            </a:r>
            <a:r>
              <a:rPr lang="en-US" sz="1600" dirty="0"/>
              <a:t>.05” is proper significance level</a:t>
            </a:r>
          </a:p>
        </p:txBody>
      </p:sp>
      <p:sp>
        <p:nvSpPr>
          <p:cNvPr id="15" name="TextBox 14"/>
          <p:cNvSpPr txBox="1">
            <a:spLocks noChangeArrowheads="1"/>
          </p:cNvSpPr>
          <p:nvPr/>
        </p:nvSpPr>
        <p:spPr bwMode="auto">
          <a:xfrm>
            <a:off x="481819" y="5803090"/>
            <a:ext cx="8335936" cy="307777"/>
          </a:xfrm>
          <a:prstGeom prst="rect">
            <a:avLst/>
          </a:prstGeom>
          <a:noFill/>
          <a:ln w="9525">
            <a:noFill/>
            <a:miter lim="800000"/>
            <a:headEnd/>
            <a:tailEnd/>
          </a:ln>
        </p:spPr>
        <p:txBody>
          <a:bodyPr wrap="none">
            <a:spAutoFit/>
          </a:bodyPr>
          <a:lstStyle/>
          <a:p>
            <a:r>
              <a:rPr lang="en-US" b="1" dirty="0"/>
              <a:t>Goal is to estimate a population parameter; here, </a:t>
            </a:r>
            <a:r>
              <a:rPr lang="en-US" b="1" dirty="0" smtClean="0"/>
              <a:t>µ</a:t>
            </a:r>
            <a:r>
              <a:rPr lang="en-US" b="1" baseline="-25000" dirty="0" smtClean="0"/>
              <a:t>diff</a:t>
            </a:r>
            <a:r>
              <a:rPr lang="en-US" b="1" dirty="0" smtClean="0"/>
              <a:t>, the difference between population means</a:t>
            </a:r>
            <a:endParaRPr lang="en-US" b="1" dirty="0"/>
          </a:p>
        </p:txBody>
      </p:sp>
      <p:cxnSp>
        <p:nvCxnSpPr>
          <p:cNvPr id="3" name="Straight Arrow Connector 2"/>
          <p:cNvCxnSpPr/>
          <p:nvPr/>
        </p:nvCxnSpPr>
        <p:spPr bwMode="auto">
          <a:xfrm>
            <a:off x="3810000" y="2971800"/>
            <a:ext cx="1333500" cy="1588"/>
          </a:xfrm>
          <a:prstGeom prst="straightConnector1">
            <a:avLst/>
          </a:prstGeom>
          <a:no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6949"/>
                                        </p:tgtEl>
                                        <p:attrNameLst>
                                          <p:attrName>style.visibility</p:attrName>
                                        </p:attrNameLst>
                                      </p:cBhvr>
                                      <p:to>
                                        <p:strVal val="visible"/>
                                      </p:to>
                                    </p:set>
                                    <p:anim calcmode="lin" valueType="num">
                                      <p:cBhvr additive="base">
                                        <p:cTn id="7" dur="500" fill="hold"/>
                                        <p:tgtEl>
                                          <p:spTgt spid="166949"/>
                                        </p:tgtEl>
                                        <p:attrNameLst>
                                          <p:attrName>ppt_x</p:attrName>
                                        </p:attrNameLst>
                                      </p:cBhvr>
                                      <p:tavLst>
                                        <p:tav tm="0">
                                          <p:val>
                                            <p:strVal val="#ppt_x"/>
                                          </p:val>
                                        </p:tav>
                                        <p:tav tm="100000">
                                          <p:val>
                                            <p:strVal val="#ppt_x"/>
                                          </p:val>
                                        </p:tav>
                                      </p:tavLst>
                                    </p:anim>
                                    <p:anim calcmode="lin" valueType="num">
                                      <p:cBhvr additive="base">
                                        <p:cTn id="8" dur="500" fill="hold"/>
                                        <p:tgtEl>
                                          <p:spTgt spid="16694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6950"/>
                                        </p:tgtEl>
                                        <p:attrNameLst>
                                          <p:attrName>style.visibility</p:attrName>
                                        </p:attrNameLst>
                                      </p:cBhvr>
                                      <p:to>
                                        <p:strVal val="visible"/>
                                      </p:to>
                                    </p:set>
                                    <p:anim calcmode="lin" valueType="num">
                                      <p:cBhvr additive="base">
                                        <p:cTn id="11" dur="500" fill="hold"/>
                                        <p:tgtEl>
                                          <p:spTgt spid="166950"/>
                                        </p:tgtEl>
                                        <p:attrNameLst>
                                          <p:attrName>ppt_x</p:attrName>
                                        </p:attrNameLst>
                                      </p:cBhvr>
                                      <p:tavLst>
                                        <p:tav tm="0">
                                          <p:val>
                                            <p:strVal val="#ppt_x"/>
                                          </p:val>
                                        </p:tav>
                                        <p:tav tm="100000">
                                          <p:val>
                                            <p:strVal val="#ppt_x"/>
                                          </p:val>
                                        </p:tav>
                                      </p:tavLst>
                                    </p:anim>
                                    <p:anim calcmode="lin" valueType="num">
                                      <p:cBhvr additive="base">
                                        <p:cTn id="12" dur="500" fill="hold"/>
                                        <p:tgtEl>
                                          <p:spTgt spid="16695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6953"/>
                                        </p:tgtEl>
                                        <p:attrNameLst>
                                          <p:attrName>style.visibility</p:attrName>
                                        </p:attrNameLst>
                                      </p:cBhvr>
                                      <p:to>
                                        <p:strVal val="visible"/>
                                      </p:to>
                                    </p:set>
                                    <p:animEffect transition="in" filter="blinds(horizontal)">
                                      <p:cBhvr>
                                        <p:cTn id="17" dur="500"/>
                                        <p:tgtEl>
                                          <p:spTgt spid="166953"/>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66952"/>
                                        </p:tgtEl>
                                        <p:attrNameLst>
                                          <p:attrName>style.visibility</p:attrName>
                                        </p:attrNameLst>
                                      </p:cBhvr>
                                      <p:to>
                                        <p:strVal val="visible"/>
                                      </p:to>
                                    </p:set>
                                    <p:animEffect transition="in" filter="blinds(horizontal)">
                                      <p:cBhvr>
                                        <p:cTn id="20" dur="500"/>
                                        <p:tgtEl>
                                          <p:spTgt spid="166952"/>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6954">
                                            <p:txEl>
                                              <p:pRg st="0" end="0"/>
                                            </p:txEl>
                                          </p:spTgt>
                                        </p:tgtEl>
                                        <p:attrNameLst>
                                          <p:attrName>style.visibility</p:attrName>
                                        </p:attrNameLst>
                                      </p:cBhvr>
                                      <p:to>
                                        <p:strVal val="visible"/>
                                      </p:to>
                                    </p:set>
                                    <p:anim calcmode="lin" valueType="num">
                                      <p:cBhvr additive="base">
                                        <p:cTn id="25" dur="500" fill="hold"/>
                                        <p:tgtEl>
                                          <p:spTgt spid="16695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6954">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66954">
                                            <p:txEl>
                                              <p:pRg st="1" end="1"/>
                                            </p:txEl>
                                          </p:spTgt>
                                        </p:tgtEl>
                                        <p:attrNameLst>
                                          <p:attrName>style.visibility</p:attrName>
                                        </p:attrNameLst>
                                      </p:cBhvr>
                                      <p:to>
                                        <p:strVal val="visible"/>
                                      </p:to>
                                    </p:set>
                                    <p:anim calcmode="lin" valueType="num">
                                      <p:cBhvr additive="base">
                                        <p:cTn id="29" dur="500" fill="hold"/>
                                        <p:tgtEl>
                                          <p:spTgt spid="166954">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669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66954">
                                            <p:txEl>
                                              <p:pRg st="2" end="2"/>
                                            </p:txEl>
                                          </p:spTgt>
                                        </p:tgtEl>
                                        <p:attrNameLst>
                                          <p:attrName>style.visibility</p:attrName>
                                        </p:attrNameLst>
                                      </p:cBhvr>
                                      <p:to>
                                        <p:strVal val="visible"/>
                                      </p:to>
                                    </p:set>
                                    <p:anim calcmode="lin" valueType="num">
                                      <p:cBhvr additive="base">
                                        <p:cTn id="35" dur="500" fill="hold"/>
                                        <p:tgtEl>
                                          <p:spTgt spid="166954">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669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66954">
                                            <p:txEl>
                                              <p:pRg st="3" end="3"/>
                                            </p:txEl>
                                          </p:spTgt>
                                        </p:tgtEl>
                                        <p:attrNameLst>
                                          <p:attrName>style.visibility</p:attrName>
                                        </p:attrNameLst>
                                      </p:cBhvr>
                                      <p:to>
                                        <p:strVal val="visible"/>
                                      </p:to>
                                    </p:set>
                                    <p:anim calcmode="lin" valueType="num">
                                      <p:cBhvr additive="base">
                                        <p:cTn id="41" dur="500" fill="hold"/>
                                        <p:tgtEl>
                                          <p:spTgt spid="166954">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669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66954">
                                            <p:txEl>
                                              <p:pRg st="4" end="4"/>
                                            </p:txEl>
                                          </p:spTgt>
                                        </p:tgtEl>
                                        <p:attrNameLst>
                                          <p:attrName>style.visibility</p:attrName>
                                        </p:attrNameLst>
                                      </p:cBhvr>
                                      <p:to>
                                        <p:strVal val="visible"/>
                                      </p:to>
                                    </p:set>
                                    <p:anim calcmode="lin" valueType="num">
                                      <p:cBhvr additive="base">
                                        <p:cTn id="47" dur="500" fill="hold"/>
                                        <p:tgtEl>
                                          <p:spTgt spid="166954">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6695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66954">
                                            <p:txEl>
                                              <p:pRg st="5" end="5"/>
                                            </p:txEl>
                                          </p:spTgt>
                                        </p:tgtEl>
                                        <p:attrNameLst>
                                          <p:attrName>style.visibility</p:attrName>
                                        </p:attrNameLst>
                                      </p:cBhvr>
                                      <p:to>
                                        <p:strVal val="visible"/>
                                      </p:to>
                                    </p:set>
                                    <p:anim calcmode="lin" valueType="num">
                                      <p:cBhvr additive="base">
                                        <p:cTn id="53" dur="500" fill="hold"/>
                                        <p:tgtEl>
                                          <p:spTgt spid="166954">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6695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66954">
                                            <p:txEl>
                                              <p:pRg st="6" end="6"/>
                                            </p:txEl>
                                          </p:spTgt>
                                        </p:tgtEl>
                                        <p:attrNameLst>
                                          <p:attrName>style.visibility</p:attrName>
                                        </p:attrNameLst>
                                      </p:cBhvr>
                                      <p:to>
                                        <p:strVal val="visible"/>
                                      </p:to>
                                    </p:set>
                                    <p:anim calcmode="lin" valueType="num">
                                      <p:cBhvr additive="base">
                                        <p:cTn id="59" dur="500" fill="hold"/>
                                        <p:tgtEl>
                                          <p:spTgt spid="166954">
                                            <p:txEl>
                                              <p:pRg st="6" end="6"/>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6695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166954">
                                            <p:txEl>
                                              <p:pRg st="7" end="7"/>
                                            </p:txEl>
                                          </p:spTgt>
                                        </p:tgtEl>
                                        <p:attrNameLst>
                                          <p:attrName>style.visibility</p:attrName>
                                        </p:attrNameLst>
                                      </p:cBhvr>
                                      <p:to>
                                        <p:strVal val="visible"/>
                                      </p:to>
                                    </p:set>
                                    <p:anim calcmode="lin" valueType="num">
                                      <p:cBhvr additive="base">
                                        <p:cTn id="65" dur="500" fill="hold"/>
                                        <p:tgtEl>
                                          <p:spTgt spid="166954">
                                            <p:txEl>
                                              <p:pRg st="7" end="7"/>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16695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additive="base">
                                        <p:cTn id="71" dur="500" fill="hold"/>
                                        <p:tgtEl>
                                          <p:spTgt spid="15"/>
                                        </p:tgtEl>
                                        <p:attrNameLst>
                                          <p:attrName>ppt_x</p:attrName>
                                        </p:attrNameLst>
                                      </p:cBhvr>
                                      <p:tavLst>
                                        <p:tav tm="0">
                                          <p:val>
                                            <p:strVal val="#ppt_x"/>
                                          </p:val>
                                        </p:tav>
                                        <p:tav tm="100000">
                                          <p:val>
                                            <p:strVal val="#ppt_x"/>
                                          </p:val>
                                        </p:tav>
                                      </p:tavLst>
                                    </p:anim>
                                    <p:anim calcmode="lin" valueType="num">
                                      <p:cBhvr additive="base">
                                        <p:cTn id="7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49" grpId="0" animBg="1"/>
      <p:bldP spid="166952" grpId="0" animBg="1"/>
      <p:bldP spid="166953"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1524000" y="533400"/>
            <a:ext cx="6532563" cy="457200"/>
          </a:xfrm>
          <a:prstGeom prst="rect">
            <a:avLst/>
          </a:prstGeom>
          <a:noFill/>
          <a:ln w="9525">
            <a:noFill/>
            <a:miter lim="800000"/>
            <a:headEnd/>
            <a:tailEnd/>
          </a:ln>
        </p:spPr>
        <p:txBody>
          <a:bodyPr wrap="none">
            <a:spAutoFit/>
          </a:bodyPr>
          <a:lstStyle/>
          <a:p>
            <a:r>
              <a:rPr lang="en-US" sz="2400" b="1"/>
              <a:t>Variable Models and Population Parameters</a:t>
            </a:r>
          </a:p>
        </p:txBody>
      </p:sp>
      <p:sp>
        <p:nvSpPr>
          <p:cNvPr id="4" name="Rectangle 5"/>
          <p:cNvSpPr>
            <a:spLocks noChangeArrowheads="1"/>
          </p:cNvSpPr>
          <p:nvPr/>
        </p:nvSpPr>
        <p:spPr bwMode="auto">
          <a:xfrm>
            <a:off x="838200" y="1066800"/>
            <a:ext cx="7623175" cy="36513"/>
          </a:xfrm>
          <a:prstGeom prst="rect">
            <a:avLst/>
          </a:prstGeom>
          <a:solidFill>
            <a:srgbClr val="FF6600"/>
          </a:solidFill>
          <a:ln w="9525">
            <a:solidFill>
              <a:schemeClr val="tx1"/>
            </a:solidFill>
            <a:miter lim="800000"/>
            <a:headEnd/>
            <a:tailEnd/>
          </a:ln>
        </p:spPr>
        <p:txBody>
          <a:bodyPr wrap="none" anchor="ctr"/>
          <a:lstStyle/>
          <a:p>
            <a:pPr>
              <a:lnSpc>
                <a:spcPct val="80000"/>
              </a:lnSpc>
              <a:spcBef>
                <a:spcPct val="20000"/>
              </a:spcBef>
              <a:buFontTx/>
              <a:buChar char="•"/>
            </a:pPr>
            <a:endParaRPr lang="en-US"/>
          </a:p>
        </p:txBody>
      </p:sp>
      <p:sp>
        <p:nvSpPr>
          <p:cNvPr id="5" name="Text Box 42"/>
          <p:cNvSpPr txBox="1">
            <a:spLocks noChangeArrowheads="1"/>
          </p:cNvSpPr>
          <p:nvPr/>
        </p:nvSpPr>
        <p:spPr bwMode="auto">
          <a:xfrm>
            <a:off x="1545771" y="1382486"/>
            <a:ext cx="5943600" cy="4628960"/>
          </a:xfrm>
          <a:prstGeom prst="rect">
            <a:avLst/>
          </a:prstGeom>
          <a:noFill/>
          <a:ln w="9525" algn="ctr">
            <a:noFill/>
            <a:miter lim="800000"/>
            <a:headEnd/>
            <a:tailEnd/>
          </a:ln>
        </p:spPr>
        <p:txBody>
          <a:bodyPr wrap="square">
            <a:spAutoFit/>
          </a:bodyPr>
          <a:lstStyle/>
          <a:p>
            <a:pPr marL="342900" indent="-342900">
              <a:lnSpc>
                <a:spcPct val="80000"/>
              </a:lnSpc>
              <a:spcBef>
                <a:spcPct val="20000"/>
              </a:spcBef>
            </a:pPr>
            <a:r>
              <a:rPr lang="en-US" sz="1600" b="1" dirty="0" smtClean="0"/>
              <a:t>But, isn’t this a matter of cause and effect?</a:t>
            </a:r>
          </a:p>
          <a:p>
            <a:pPr marL="342900" indent="-342900">
              <a:lnSpc>
                <a:spcPct val="80000"/>
              </a:lnSpc>
              <a:spcBef>
                <a:spcPct val="20000"/>
              </a:spcBef>
            </a:pPr>
            <a:endParaRPr lang="en-US" sz="1600" b="1" dirty="0"/>
          </a:p>
          <a:p>
            <a:pPr marL="342900" indent="-342900">
              <a:lnSpc>
                <a:spcPct val="80000"/>
              </a:lnSpc>
              <a:spcBef>
                <a:spcPct val="20000"/>
              </a:spcBef>
            </a:pPr>
            <a:r>
              <a:rPr lang="en-US" dirty="0" smtClean="0"/>
              <a:t>Mortality </a:t>
            </a:r>
            <a:r>
              <a:rPr lang="en-US" dirty="0"/>
              <a:t>salience </a:t>
            </a:r>
            <a:r>
              <a:rPr lang="en-US" b="1" dirty="0">
                <a:solidFill>
                  <a:srgbClr val="FF6600"/>
                </a:solidFill>
              </a:rPr>
              <a:t>led to </a:t>
            </a:r>
            <a:r>
              <a:rPr lang="en-US" dirty="0"/>
              <a:t>stronger religiosity, t(26) </a:t>
            </a:r>
            <a:r>
              <a:rPr lang="en-US" dirty="0" smtClean="0"/>
              <a:t>= 2.03</a:t>
            </a:r>
            <a:r>
              <a:rPr lang="en-US" dirty="0"/>
              <a:t>, p = .05, and to a stronger belief in God, t(26) = </a:t>
            </a:r>
            <a:r>
              <a:rPr lang="en-US" dirty="0" smtClean="0"/>
              <a:t>2.34, p </a:t>
            </a:r>
            <a:r>
              <a:rPr lang="en-US" dirty="0"/>
              <a:t>= .</a:t>
            </a:r>
            <a:r>
              <a:rPr lang="en-US" dirty="0" smtClean="0"/>
              <a:t>03. </a:t>
            </a:r>
            <a:r>
              <a:rPr lang="en-US" dirty="0"/>
              <a:t>These data offer initial </a:t>
            </a:r>
            <a:r>
              <a:rPr lang="en-US" dirty="0" smtClean="0"/>
              <a:t>experimental evidence </a:t>
            </a:r>
            <a:r>
              <a:rPr lang="en-US" dirty="0"/>
              <a:t>that awareness of death </a:t>
            </a:r>
            <a:r>
              <a:rPr lang="en-US" b="1" dirty="0">
                <a:solidFill>
                  <a:srgbClr val="FF6600"/>
                </a:solidFill>
              </a:rPr>
              <a:t>motivates</a:t>
            </a:r>
            <a:r>
              <a:rPr lang="en-US" dirty="0"/>
              <a:t> </a:t>
            </a:r>
            <a:r>
              <a:rPr lang="en-US" dirty="0" smtClean="0"/>
              <a:t>religiosity and</a:t>
            </a:r>
            <a:r>
              <a:rPr lang="en-US" dirty="0"/>
              <a:t>, more specifically, belief in a higher power. </a:t>
            </a:r>
            <a:r>
              <a:rPr lang="en-US" sz="1000" dirty="0" smtClean="0"/>
              <a:t>(p</a:t>
            </a:r>
            <a:r>
              <a:rPr lang="en-US" sz="1000" dirty="0"/>
              <a:t>. </a:t>
            </a:r>
            <a:r>
              <a:rPr lang="en-US" sz="1000" dirty="0" smtClean="0"/>
              <a:t>176)</a:t>
            </a:r>
          </a:p>
          <a:p>
            <a:pPr marL="342900" indent="-342900">
              <a:lnSpc>
                <a:spcPct val="80000"/>
              </a:lnSpc>
              <a:spcBef>
                <a:spcPct val="20000"/>
              </a:spcBef>
            </a:pPr>
            <a:endParaRPr lang="en-US" sz="1000" dirty="0"/>
          </a:p>
          <a:p>
            <a:pPr marL="342900" indent="-342900">
              <a:lnSpc>
                <a:spcPct val="80000"/>
              </a:lnSpc>
              <a:spcBef>
                <a:spcPct val="20000"/>
              </a:spcBef>
            </a:pPr>
            <a:r>
              <a:rPr lang="en-US" dirty="0"/>
              <a:t>Mortality awareness</a:t>
            </a:r>
            <a:r>
              <a:rPr lang="en-US" b="1" dirty="0">
                <a:solidFill>
                  <a:srgbClr val="FF6600"/>
                </a:solidFill>
              </a:rPr>
              <a:t> increased </a:t>
            </a:r>
            <a:r>
              <a:rPr lang="en-US" dirty="0"/>
              <a:t>religious </a:t>
            </a:r>
            <a:r>
              <a:rPr lang="en-US" dirty="0" smtClean="0"/>
              <a:t>identification, belief </a:t>
            </a:r>
            <a:r>
              <a:rPr lang="en-US" dirty="0"/>
              <a:t>in God, and belief in the efficacy of </a:t>
            </a:r>
            <a:r>
              <a:rPr lang="en-US" dirty="0" smtClean="0"/>
              <a:t>divine intervention. </a:t>
            </a:r>
            <a:r>
              <a:rPr lang="en-US" sz="1000" dirty="0" smtClean="0"/>
              <a:t>(p. 183)</a:t>
            </a:r>
            <a:r>
              <a:rPr lang="en-US" dirty="0" smtClean="0"/>
              <a:t> </a:t>
            </a:r>
          </a:p>
          <a:p>
            <a:pPr marL="342900" indent="-342900">
              <a:lnSpc>
                <a:spcPct val="80000"/>
              </a:lnSpc>
              <a:spcBef>
                <a:spcPct val="20000"/>
              </a:spcBef>
            </a:pPr>
            <a:endParaRPr lang="en-US" sz="1000" dirty="0"/>
          </a:p>
          <a:p>
            <a:pPr marL="342900" indent="-342900">
              <a:lnSpc>
                <a:spcPct val="80000"/>
              </a:lnSpc>
              <a:spcBef>
                <a:spcPct val="20000"/>
              </a:spcBef>
            </a:pPr>
            <a:endParaRPr lang="en-US" sz="1000" dirty="0" smtClean="0"/>
          </a:p>
          <a:p>
            <a:pPr marL="342900" indent="-342900">
              <a:lnSpc>
                <a:spcPct val="80000"/>
              </a:lnSpc>
              <a:spcBef>
                <a:spcPct val="20000"/>
              </a:spcBef>
            </a:pPr>
            <a:r>
              <a:rPr lang="en-US" sz="1600" b="1" dirty="0" smtClean="0"/>
              <a:t>Why are we placing so much emphasis on the estimation of an abstract population parameter, µ</a:t>
            </a:r>
            <a:r>
              <a:rPr lang="en-US" sz="1600" b="1" baseline="-25000" dirty="0" smtClean="0"/>
              <a:t>diff</a:t>
            </a:r>
            <a:r>
              <a:rPr lang="en-US" sz="1600" b="1" dirty="0" smtClean="0"/>
              <a:t>, when we really wish to speak of cause?</a:t>
            </a:r>
          </a:p>
          <a:p>
            <a:pPr marL="342900" indent="-342900">
              <a:lnSpc>
                <a:spcPct val="80000"/>
              </a:lnSpc>
              <a:spcBef>
                <a:spcPct val="20000"/>
              </a:spcBef>
            </a:pPr>
            <a:r>
              <a:rPr lang="en-US" sz="1600" b="1" dirty="0" smtClean="0"/>
              <a:t>Can we really argue “led to” and “increased” without assessing participants over time?  </a:t>
            </a:r>
          </a:p>
          <a:p>
            <a:pPr marL="342900" indent="-342900">
              <a:lnSpc>
                <a:spcPct val="80000"/>
              </a:lnSpc>
              <a:spcBef>
                <a:spcPct val="20000"/>
              </a:spcBef>
            </a:pPr>
            <a:r>
              <a:rPr lang="en-US" sz="1600" b="1" dirty="0" smtClean="0"/>
              <a:t>Why no pretest of religiosity or belief? </a:t>
            </a:r>
          </a:p>
          <a:p>
            <a:pPr marL="342900" indent="-342900">
              <a:lnSpc>
                <a:spcPct val="80000"/>
              </a:lnSpc>
              <a:spcBef>
                <a:spcPct val="20000"/>
              </a:spcBef>
            </a:pPr>
            <a:r>
              <a:rPr lang="en-US" sz="1600" b="1" dirty="0" smtClean="0"/>
              <a:t>Why no exact replication with four published studies? </a:t>
            </a:r>
          </a:p>
          <a:p>
            <a:pPr marL="342900" indent="-342900">
              <a:lnSpc>
                <a:spcPct val="80000"/>
              </a:lnSpc>
              <a:spcBef>
                <a:spcPct val="20000"/>
              </a:spcBef>
            </a:pPr>
            <a:endParaRPr lang="en-US" sz="1600" b="1" dirty="0"/>
          </a:p>
          <a:p>
            <a:pPr marL="342900" indent="-342900">
              <a:lnSpc>
                <a:spcPct val="80000"/>
              </a:lnSpc>
              <a:spcBef>
                <a:spcPct val="20000"/>
              </a:spcBef>
            </a:pPr>
            <a:r>
              <a:rPr lang="en-US" sz="1600" b="1" dirty="0" smtClean="0"/>
              <a:t>Answers to these questions will NOT be forthcoming with current Modal Research Practice.</a:t>
            </a:r>
          </a:p>
          <a:p>
            <a:pPr marL="342900" indent="-342900">
              <a:lnSpc>
                <a:spcPct val="80000"/>
              </a:lnSpc>
              <a:spcBef>
                <a:spcPct val="20000"/>
              </a:spcBef>
            </a:pPr>
            <a:endParaRPr lang="en-US" sz="1600" b="1" dirty="0"/>
          </a:p>
        </p:txBody>
      </p:sp>
    </p:spTree>
    <p:extLst>
      <p:ext uri="{BB962C8B-B14F-4D97-AF65-F5344CB8AC3E}">
        <p14:creationId xmlns="" xmlns:p14="http://schemas.microsoft.com/office/powerpoint/2010/main" val="90022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anim calcmode="lin" valueType="num">
                                      <p:cBhvr additive="base">
                                        <p:cTn id="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anim calcmode="lin" valueType="num">
                                      <p:cBhvr additive="base">
                                        <p:cTn id="13"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anim calcmode="lin" valueType="num">
                                      <p:cBhvr additive="base">
                                        <p:cTn id="1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10" end="10"/>
                                            </p:txEl>
                                          </p:spTgt>
                                        </p:tgtEl>
                                        <p:attrNameLst>
                                          <p:attrName>style.visibility</p:attrName>
                                        </p:attrNameLst>
                                      </p:cBhvr>
                                      <p:to>
                                        <p:strVal val="visible"/>
                                      </p:to>
                                    </p:set>
                                    <p:anim calcmode="lin" valueType="num">
                                      <p:cBhvr additive="base">
                                        <p:cTn id="25"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anim calcmode="lin" valueType="num">
                                      <p:cBhvr additive="base">
                                        <p:cTn id="31"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Char char="•"/>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Char char="•"/>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15071</TotalTime>
  <Words>972</Words>
  <Application>Microsoft Office PowerPoint</Application>
  <PresentationFormat>On-screen Show (4:3)</PresentationFormat>
  <Paragraphs>158</Paragraphs>
  <Slides>22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Default Design</vt:lpstr>
      <vt:lpstr>Equation</vt:lpstr>
      <vt:lpstr> Recovering our Common Sense:  Psychology as an Observation Oriented Science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OSU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casts</dc:creator>
  <cp:lastModifiedBy>James</cp:lastModifiedBy>
  <cp:revision>965</cp:revision>
  <dcterms:created xsi:type="dcterms:W3CDTF">2006-09-14T16:57:52Z</dcterms:created>
  <dcterms:modified xsi:type="dcterms:W3CDTF">2012-06-04T03:01:25Z</dcterms:modified>
</cp:coreProperties>
</file>