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embeddings/oleObject4.bin" ContentType="application/vnd.openxmlformats-officedocument.oleObject"/>
  <Override PartName="/ppt/embeddings/oleObject35.bin" ContentType="application/vnd.openxmlformats-officedocument.oleObject"/>
  <Override PartName="/ppt/embeddings/oleObject40.bin" ContentType="application/vnd.openxmlformats-officedocument.oleObject"/>
  <Override PartName="/ppt/theme/theme2.xml" ContentType="application/vnd.openxmlformats-officedocument.theme+xml"/>
  <Override PartName="/ppt/embeddings/oleObject18.bin" ContentType="application/vnd.openxmlformats-officedocument.oleObject"/>
  <Override PartName="/ppt/embeddings/oleObject38.bin" ContentType="application/vnd.openxmlformats-officedocument.oleObject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embeddings/oleObject20.bin" ContentType="application/vnd.openxmlformats-officedocument.oleObject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embeddings/oleObject16.bin" ContentType="application/vnd.openxmlformats-officedocument.oleObject"/>
  <Override PartName="/ppt/embeddings/oleObject24.bin" ContentType="application/vnd.openxmlformats-officedocument.oleObject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embeddings/oleObject6.bin" ContentType="application/vnd.openxmlformats-officedocument.oleObject"/>
  <Override PartName="/ppt/embeddings/oleObject19.bin" ContentType="application/vnd.openxmlformats-officedocument.oleObject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embeddings/oleObject2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26.bin" ContentType="application/vnd.openxmlformats-officedocument.oleObject"/>
  <Override PartName="/ppt/embeddings/oleObject37.bin" ContentType="application/vnd.openxmlformats-officedocument.oleObject"/>
  <Override PartName="/ppt/embeddings/oleObject25.bin" ContentType="application/vnd.openxmlformats-officedocument.oleObject"/>
  <Override PartName="/ppt/embeddings/oleObject5.bin" ContentType="application/vnd.openxmlformats-officedocument.oleObject"/>
  <Override PartName="/ppt/embeddings/oleObject31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embeddings/oleObject23.bin" ContentType="application/vnd.openxmlformats-officedocument.oleObject"/>
  <Default Extension="pict" ContentType="image/pict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embeddings/oleObject17.bin" ContentType="application/vnd.openxmlformats-officedocument.oleObject"/>
  <Override PartName="/ppt/slideLayouts/slideLayout1.xml" ContentType="application/vnd.openxmlformats-officedocument.presentationml.slideLayout+xml"/>
  <Override PartName="/ppt/embeddings/oleObject36.bin" ContentType="application/vnd.openxmlformats-officedocument.oleObject"/>
  <Override PartName="/ppt/notesSlides/notesSlide1.xml" ContentType="application/vnd.openxmlformats-officedocument.presentationml.notesSlide+xml"/>
  <Override PartName="/ppt/embeddings/oleObject7.bin" ContentType="application/vnd.openxmlformats-officedocument.oleObject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embeddings/oleObject12.bin" ContentType="application/vnd.openxmlformats-officedocument.oleObject"/>
  <Override PartName="/ppt/slides/slide5.xml" ContentType="application/vnd.openxmlformats-officedocument.presentationml.slide+xml"/>
  <Override PartName="/ppt/embeddings/oleObject13.bin" ContentType="application/vnd.openxmlformats-officedocument.oleObject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embeddings/oleObject10.bin" ContentType="application/vnd.openxmlformats-officedocument.oleObject"/>
  <Override PartName="/ppt/embeddings/oleObject32.bin" ContentType="application/vnd.openxmlformats-officedocument.oleObject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Override PartName="/ppt/embeddings/oleObject15.bin" ContentType="application/vnd.openxmlformats-officedocument.oleObject"/>
  <Override PartName="/ppt/embeddings/oleObject14.bin" ContentType="application/vnd.openxmlformats-officedocument.oleObject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tiff" ContentType="image/tiff"/>
  <Override PartName="/ppt/embeddings/oleObject9.bin" ContentType="application/vnd.openxmlformats-officedocument.oleObject"/>
  <Override PartName="/ppt/slideLayouts/slideLayout11.xml" ContentType="application/vnd.openxmlformats-officedocument.presentationml.slideLayout+xml"/>
  <Override PartName="/ppt/embeddings/oleObject29.bin" ContentType="application/vnd.openxmlformats-officedocument.oleObject"/>
  <Override PartName="/ppt/embeddings/oleObject21.bin" ContentType="application/vnd.openxmlformats-officedocument.oleObject"/>
  <Override PartName="/docProps/core.xml" ContentType="application/vnd.openxmlformats-package.core-properties+xml"/>
  <Override PartName="/ppt/embeddings/oleObject28.bin" ContentType="application/vnd.openxmlformats-officedocument.oleObject"/>
  <Override PartName="/ppt/slides/slide8.xml" ContentType="application/vnd.openxmlformats-officedocument.presentationml.slide+xml"/>
  <Override PartName="/ppt/embeddings/oleObject11.bin" ContentType="application/vnd.openxmlformats-officedocument.oleObject"/>
  <Override PartName="/ppt/slides/slide15.xml" ContentType="application/vnd.openxmlformats-officedocument.presentationml.slide+xml"/>
  <Override PartName="/ppt/embeddings/oleObject30.bin" ContentType="application/vnd.openxmlformats-officedocument.oleObject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embeddings/oleObject8.bin" ContentType="application/vnd.openxmlformats-officedocument.oleObject"/>
  <Override PartName="/ppt/embeddings/oleObject27.bin" ContentType="application/vnd.openxmlformats-officedocument.oleObject"/>
  <Override PartName="/ppt/embeddings/oleObject39.bin" ContentType="application/vnd.openxmlformats-officedocument.oleObject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7" r:id="rId4"/>
    <p:sldId id="267" r:id="rId5"/>
    <p:sldId id="260" r:id="rId6"/>
    <p:sldId id="259" r:id="rId7"/>
    <p:sldId id="263" r:id="rId8"/>
    <p:sldId id="264" r:id="rId9"/>
    <p:sldId id="265" r:id="rId10"/>
    <p:sldId id="266" r:id="rId11"/>
    <p:sldId id="268" r:id="rId12"/>
    <p:sldId id="307" r:id="rId13"/>
    <p:sldId id="306" r:id="rId14"/>
    <p:sldId id="308" r:id="rId15"/>
    <p:sldId id="309" r:id="rId16"/>
    <p:sldId id="305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 horzBarState="maximized">
    <p:restoredLeft sz="15598" autoAdjust="0"/>
    <p:restoredTop sz="94660" autoAdjust="0"/>
  </p:normalViewPr>
  <p:slideViewPr>
    <p:cSldViewPr snapToGrid="0" showGuides="1">
      <p:cViewPr>
        <p:scale>
          <a:sx n="75" d="100"/>
          <a:sy n="75" d="100"/>
        </p:scale>
        <p:origin x="-1200" y="-416"/>
      </p:cViewPr>
      <p:guideLst>
        <p:guide orient="horz" pos="2160"/>
        <p:guide pos="28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5.pict"/><Relationship Id="rId1" Type="http://schemas.openxmlformats.org/officeDocument/2006/relationships/image" Target="../media/image2.pict"/><Relationship Id="rId2" Type="http://schemas.openxmlformats.org/officeDocument/2006/relationships/image" Target="../media/image3.pict"/><Relationship Id="rId3" Type="http://schemas.openxmlformats.org/officeDocument/2006/relationships/image" Target="../media/image4.pict"/></Relationships>
</file>

<file path=ppt/drawings/_rels/vmlDrawing2.vml.rels><?xml version="1.0" encoding="UTF-8" standalone="yes"?>
<Relationships xmlns="http://schemas.openxmlformats.org/package/2006/relationships"><Relationship Id="rId6" Type="http://schemas.openxmlformats.org/officeDocument/2006/relationships/image" Target="../media/image11.pict"/><Relationship Id="rId4" Type="http://schemas.openxmlformats.org/officeDocument/2006/relationships/image" Target="../media/image9.pict"/><Relationship Id="rId1" Type="http://schemas.openxmlformats.org/officeDocument/2006/relationships/image" Target="../media/image6.pict"/><Relationship Id="rId2" Type="http://schemas.openxmlformats.org/officeDocument/2006/relationships/image" Target="../media/image7.pict"/><Relationship Id="rId3" Type="http://schemas.openxmlformats.org/officeDocument/2006/relationships/image" Target="../media/image8.pict"/><Relationship Id="rId5" Type="http://schemas.openxmlformats.org/officeDocument/2006/relationships/image" Target="../media/image10.pict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15.pict"/><Relationship Id="rId5" Type="http://schemas.openxmlformats.org/officeDocument/2006/relationships/image" Target="../media/image16.pict"/><Relationship Id="rId7" Type="http://schemas.openxmlformats.org/officeDocument/2006/relationships/image" Target="../media/image18.pict"/><Relationship Id="rId1" Type="http://schemas.openxmlformats.org/officeDocument/2006/relationships/image" Target="../media/image12.pict"/><Relationship Id="rId2" Type="http://schemas.openxmlformats.org/officeDocument/2006/relationships/image" Target="../media/image13.pict"/><Relationship Id="rId3" Type="http://schemas.openxmlformats.org/officeDocument/2006/relationships/image" Target="../media/image14.pict"/><Relationship Id="rId6" Type="http://schemas.openxmlformats.org/officeDocument/2006/relationships/image" Target="../media/image17.pict"/></Relationships>
</file>

<file path=ppt/drawings/_rels/vmlDrawing4.vml.rels><?xml version="1.0" encoding="UTF-8" standalone="yes"?>
<Relationships xmlns="http://schemas.openxmlformats.org/package/2006/relationships"><Relationship Id="rId4" Type="http://schemas.openxmlformats.org/officeDocument/2006/relationships/image" Target="../media/image22.pict"/><Relationship Id="rId1" Type="http://schemas.openxmlformats.org/officeDocument/2006/relationships/image" Target="../media/image19.pict"/><Relationship Id="rId2" Type="http://schemas.openxmlformats.org/officeDocument/2006/relationships/image" Target="../media/image20.pict"/><Relationship Id="rId3" Type="http://schemas.openxmlformats.org/officeDocument/2006/relationships/image" Target="../media/image21.pict"/><Relationship Id="rId5" Type="http://schemas.openxmlformats.org/officeDocument/2006/relationships/image" Target="../media/image23.pict"/></Relationships>
</file>

<file path=ppt/drawings/_rels/vmlDrawing5.vml.rels><?xml version="1.0" encoding="UTF-8" standalone="yes"?>
<Relationships xmlns="http://schemas.openxmlformats.org/package/2006/relationships"><Relationship Id="rId4" Type="http://schemas.openxmlformats.org/officeDocument/2006/relationships/image" Target="../media/image27.pict"/><Relationship Id="rId1" Type="http://schemas.openxmlformats.org/officeDocument/2006/relationships/image" Target="../media/image24.pict"/><Relationship Id="rId2" Type="http://schemas.openxmlformats.org/officeDocument/2006/relationships/image" Target="../media/image25.pict"/><Relationship Id="rId3" Type="http://schemas.openxmlformats.org/officeDocument/2006/relationships/image" Target="../media/image26.pict"/><Relationship Id="rId5" Type="http://schemas.openxmlformats.org/officeDocument/2006/relationships/image" Target="../media/image28.pict"/></Relationships>
</file>

<file path=ppt/drawings/_rels/vmlDrawing6.vml.rels><?xml version="1.0" encoding="UTF-8" standalone="yes"?>
<Relationships xmlns="http://schemas.openxmlformats.org/package/2006/relationships"><Relationship Id="rId4" Type="http://schemas.openxmlformats.org/officeDocument/2006/relationships/image" Target="../media/image29.pict"/><Relationship Id="rId5" Type="http://schemas.openxmlformats.org/officeDocument/2006/relationships/image" Target="../media/image30.pict"/><Relationship Id="rId7" Type="http://schemas.openxmlformats.org/officeDocument/2006/relationships/image" Target="../media/image6.pict"/><Relationship Id="rId1" Type="http://schemas.openxmlformats.org/officeDocument/2006/relationships/image" Target="../media/image12.pict"/><Relationship Id="rId2" Type="http://schemas.openxmlformats.org/officeDocument/2006/relationships/image" Target="../media/image14.pict"/><Relationship Id="rId3" Type="http://schemas.openxmlformats.org/officeDocument/2006/relationships/image" Target="../media/image17.pict"/><Relationship Id="rId6" Type="http://schemas.openxmlformats.org/officeDocument/2006/relationships/image" Target="../media/image31.pict"/></Relationships>
</file>

<file path=ppt/drawings/_rels/vmlDrawing7.vml.rels><?xml version="1.0" encoding="UTF-8" standalone="yes"?>
<Relationships xmlns="http://schemas.openxmlformats.org/package/2006/relationships"><Relationship Id="rId6" Type="http://schemas.openxmlformats.org/officeDocument/2006/relationships/image" Target="../media/image33.pict"/><Relationship Id="rId4" Type="http://schemas.openxmlformats.org/officeDocument/2006/relationships/image" Target="../media/image16.pict"/><Relationship Id="rId1" Type="http://schemas.openxmlformats.org/officeDocument/2006/relationships/image" Target="../media/image9.pict"/><Relationship Id="rId2" Type="http://schemas.openxmlformats.org/officeDocument/2006/relationships/image" Target="../media/image15.pict"/><Relationship Id="rId3" Type="http://schemas.openxmlformats.org/officeDocument/2006/relationships/image" Target="../media/image32.pict"/><Relationship Id="rId5" Type="http://schemas.openxmlformats.org/officeDocument/2006/relationships/image" Target="../media/image18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B927AD-35D4-5D45-9238-DF055EBC15F5}" type="datetime1">
              <a:rPr lang="en-US"/>
              <a:pPr>
                <a:defRPr/>
              </a:pPr>
              <a:t>4/8/12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6E36045-2D48-6249-ADBF-2ECDD66C21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DE9847-6B18-E349-BCC8-94BD7C052D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charset="0"/>
        <a:cs typeface="Arial" pitchFamily="-65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626735-959C-7745-B506-78C3BC2E26D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10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110" charset="0"/>
              <a:ea typeface="ＭＳ Ｐゴシック" pitchFamily="-110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8161B1-079E-7D44-98FA-2D450D423D63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110" charset="0"/>
              <a:ea typeface="ＭＳ Ｐゴシック" pitchFamily="-110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2D4C62-A10D-F941-AC68-66BDCD4C77A2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D6591-2149-2745-94B2-3021D6707C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087C1-3752-3548-B5EE-36AD6057A8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247C4-6E23-4D4F-AF71-BD39620088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C2115-B70D-F140-A507-37F46FEAAA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C7D97-2332-B344-AB97-9ABF38697C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6D1EC-0C76-804C-838C-5FCAAEB23C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D23AC-29FD-D54F-99C6-9F751396E8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06C4C-455E-9B44-B8F3-22B8873BB2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897B0-42A5-9644-9513-95010B1E34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B0FB6-3CB6-9E44-A60C-ADDF47699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5DAB-409B-1148-9825-85CD346C9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423DC6-8AF5-D340-AB4B-1A0F17323C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charset="0"/>
          <a:cs typeface="Arial" pitchFamily="-65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charset="0"/>
          <a:cs typeface="Arial" pitchFamily="-65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charset="0"/>
          <a:cs typeface="Arial" pitchFamily="-65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charset="0"/>
          <a:cs typeface="Arial" pitchFamily="-65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4" Type="http://schemas.openxmlformats.org/officeDocument/2006/relationships/oleObject" Target="../embeddings/oleObject29.bin"/><Relationship Id="rId5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Relationship Id="rId9" Type="http://schemas.openxmlformats.org/officeDocument/2006/relationships/oleObject" Target="../embeddings/oleObject34.bin"/><Relationship Id="rId3" Type="http://schemas.openxmlformats.org/officeDocument/2006/relationships/oleObject" Target="../embeddings/oleObject28.bin"/><Relationship Id="rId6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4" Type="http://schemas.openxmlformats.org/officeDocument/2006/relationships/oleObject" Target="../embeddings/oleObject36.bin"/><Relationship Id="rId5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35.bin"/><Relationship Id="rId6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tif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tif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tif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oleObject4.bin"/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Relationship Id="rId5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6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4" Type="http://schemas.openxmlformats.org/officeDocument/2006/relationships/oleObject" Target="../embeddings/oleObject12.bin"/><Relationship Id="rId5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9" Type="http://schemas.openxmlformats.org/officeDocument/2006/relationships/oleObject" Target="../embeddings/oleObject17.bin"/><Relationship Id="rId3" Type="http://schemas.openxmlformats.org/officeDocument/2006/relationships/oleObject" Target="../embeddings/oleObject11.bin"/><Relationship Id="rId6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19.bin"/><Relationship Id="rId5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8.bin"/><Relationship Id="rId6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24.bin"/><Relationship Id="rId5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23.bin"/><Relationship Id="rId6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1000125"/>
            <a:ext cx="8153400" cy="1981200"/>
          </a:xfrm>
        </p:spPr>
        <p:txBody>
          <a:bodyPr/>
          <a:lstStyle/>
          <a:p>
            <a:pPr eaLnBrk="1" hangingPunct="1"/>
            <a:r>
              <a:rPr lang="en-US" sz="4600" dirty="0">
                <a:solidFill>
                  <a:srgbClr val="0000FF"/>
                </a:solidFill>
                <a:ea typeface="ＭＳ Ｐゴシック" pitchFamily="-110" charset="-128"/>
              </a:rPr>
              <a:t>Essential Mathematical Skills for Introductory Statistics Students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0000" y="39370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8000"/>
                </a:solidFill>
                <a:ea typeface="ＭＳ Ｐゴシック" pitchFamily="-110" charset="-128"/>
              </a:rPr>
              <a:t>Roger E. Kirk</a:t>
            </a:r>
          </a:p>
          <a:p>
            <a:pPr eaLnBrk="1" hangingPunct="1"/>
            <a:r>
              <a:rPr lang="en-US" dirty="0">
                <a:solidFill>
                  <a:srgbClr val="008000"/>
                </a:solidFill>
                <a:ea typeface="ＭＳ Ｐゴシック" pitchFamily="-110" charset="-128"/>
              </a:rPr>
              <a:t>Tomas P. Carpenter</a:t>
            </a:r>
          </a:p>
          <a:p>
            <a:pPr eaLnBrk="1" hangingPunct="1"/>
            <a:endParaRPr lang="en-US" sz="1400" dirty="0">
              <a:solidFill>
                <a:srgbClr val="008000"/>
              </a:solidFill>
              <a:ea typeface="ＭＳ Ｐゴシック" pitchFamily="-110" charset="-128"/>
            </a:endParaRPr>
          </a:p>
          <a:p>
            <a:pPr eaLnBrk="1" hangingPunct="1"/>
            <a:r>
              <a:rPr lang="en-US" sz="2200" dirty="0">
                <a:solidFill>
                  <a:srgbClr val="008000"/>
                </a:solidFill>
                <a:ea typeface="ＭＳ Ｐゴシック" pitchFamily="-110" charset="-128"/>
              </a:rPr>
              <a:t>Department of Psychology &amp; Neuroscience</a:t>
            </a:r>
          </a:p>
          <a:p>
            <a:pPr eaLnBrk="1" hangingPunct="1"/>
            <a:r>
              <a:rPr lang="en-US" sz="2200" dirty="0">
                <a:solidFill>
                  <a:srgbClr val="008000"/>
                </a:solidFill>
                <a:ea typeface="ＭＳ Ｐゴシック" pitchFamily="-110" charset="-128"/>
              </a:rPr>
              <a:t>Baylor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3"/>
          <p:cNvSpPr txBox="1">
            <a:spLocks noChangeArrowheads="1"/>
          </p:cNvSpPr>
          <p:nvPr/>
        </p:nvSpPr>
        <p:spPr bwMode="auto">
          <a:xfrm>
            <a:off x="965200" y="355600"/>
            <a:ext cx="7805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5596" y="643467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sz="2800" dirty="0">
                <a:solidFill>
                  <a:srgbClr val="0000FF"/>
                </a:solidFill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Table 5. Ten Best Predictors of Course Performance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5396" y="1540933"/>
            <a:ext cx="83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  Item                                 Solve for or Fill In       Point Biserial </a:t>
            </a:r>
            <a:r>
              <a:rPr lang="en-US" sz="2400" i="1" dirty="0">
                <a:latin typeface="Times New Roman"/>
                <a:cs typeface="Times New Roman"/>
              </a:rPr>
              <a:t>r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9059" y="1083733"/>
          <a:ext cx="8296274" cy="415925"/>
        </p:xfrm>
        <a:graphic>
          <a:graphicData uri="http://schemas.openxmlformats.org/drawingml/2006/table">
            <a:tbl>
              <a:tblPr/>
              <a:tblGrid>
                <a:gridCol w="8296274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Arial" pitchFamily="-110" charset="0"/>
                        <a:cs typeface="Arial" pitchFamily="-110" charset="0"/>
                      </a:endParaRPr>
                    </a:p>
                  </a:txBody>
                  <a:tcPr marL="91447" marR="9144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24932" y="1744132"/>
          <a:ext cx="8314267" cy="415925"/>
        </p:xfrm>
        <a:graphic>
          <a:graphicData uri="http://schemas.openxmlformats.org/drawingml/2006/table">
            <a:tbl>
              <a:tblPr/>
              <a:tblGrid>
                <a:gridCol w="8314267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  <a:ea typeface="Arial" pitchFamily="-110" charset="0"/>
                          <a:cs typeface="Arial" pitchFamily="-110" charset="0"/>
                        </a:rPr>
                        <a:t> </a:t>
                      </a:r>
                    </a:p>
                  </a:txBody>
                  <a:tcPr marL="91447" marR="9144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267198" y="2340801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b</a:t>
            </a:r>
            <a:r>
              <a:rPr lang="en-US" sz="2400" dirty="0">
                <a:latin typeface="Times New Roman"/>
                <a:cs typeface="Times New Roman"/>
              </a:rPr>
              <a:t> ≥</a:t>
            </a:r>
            <a:r>
              <a:rPr lang="en-US" sz="2400" i="1" dirty="0">
                <a:latin typeface="Times New Roman"/>
                <a:cs typeface="Times New Roman"/>
              </a:rPr>
              <a:t>     </a:t>
            </a:r>
            <a:r>
              <a:rPr lang="en-US" sz="2400" dirty="0">
                <a:latin typeface="Times New Roman"/>
                <a:cs typeface="Times New Roman"/>
              </a:rPr>
              <a:t>                            .26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19" name="Object 23"/>
          <p:cNvGraphicFramePr>
            <a:graphicFrameLocks noChangeAspect="1"/>
          </p:cNvGraphicFramePr>
          <p:nvPr/>
        </p:nvGraphicFramePr>
        <p:xfrm>
          <a:off x="611187" y="2448751"/>
          <a:ext cx="2705100" cy="342900"/>
        </p:xfrm>
        <a:graphic>
          <a:graphicData uri="http://schemas.openxmlformats.org/presentationml/2006/ole">
            <p:oleObj spid="_x0000_s74760" name="Equation" r:id="rId3" imgW="2705100" imgH="342900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030131" y="3111268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            </a:t>
            </a:r>
            <a:r>
              <a:rPr lang="en-US" sz="2400" dirty="0">
                <a:latin typeface="Times New Roman"/>
                <a:cs typeface="Times New Roman"/>
              </a:rPr>
              <a:t>                            .25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21" name="Object 25"/>
          <p:cNvGraphicFramePr>
            <a:graphicFrameLocks noChangeAspect="1"/>
          </p:cNvGraphicFramePr>
          <p:nvPr/>
        </p:nvGraphicFramePr>
        <p:xfrm>
          <a:off x="600604" y="3094334"/>
          <a:ext cx="1066800" cy="457200"/>
        </p:xfrm>
        <a:graphic>
          <a:graphicData uri="http://schemas.openxmlformats.org/presentationml/2006/ole">
            <p:oleObj spid="_x0000_s74761" name="Equation" r:id="rId4" imgW="1066800" imgH="457200" progId="Equation.DSMT4">
              <p:embed/>
            </p:oleObj>
          </a:graphicData>
        </a:graphic>
      </p:graphicFrame>
      <p:graphicFrame>
        <p:nvGraphicFramePr>
          <p:cNvPr id="22" name="Object 26"/>
          <p:cNvGraphicFramePr>
            <a:graphicFrameLocks noChangeAspect="1"/>
          </p:cNvGraphicFramePr>
          <p:nvPr/>
        </p:nvGraphicFramePr>
        <p:xfrm>
          <a:off x="4521729" y="3111268"/>
          <a:ext cx="1841500" cy="469900"/>
        </p:xfrm>
        <a:graphic>
          <a:graphicData uri="http://schemas.openxmlformats.org/presentationml/2006/ole">
            <p:oleObj spid="_x0000_s74762" name="Equation" r:id="rId5" imgW="1841500" imgH="469900" progId="Equation.DSMT4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996264" y="3941001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            </a:t>
            </a:r>
            <a:r>
              <a:rPr lang="en-US" sz="2400" dirty="0">
                <a:latin typeface="Times New Roman"/>
                <a:cs typeface="Times New Roman"/>
              </a:rPr>
              <a:t>                            .25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24" name="Object 25"/>
          <p:cNvGraphicFramePr>
            <a:graphicFrameLocks noChangeAspect="1"/>
          </p:cNvGraphicFramePr>
          <p:nvPr/>
        </p:nvGraphicFramePr>
        <p:xfrm>
          <a:off x="566738" y="3924300"/>
          <a:ext cx="1066800" cy="457200"/>
        </p:xfrm>
        <a:graphic>
          <a:graphicData uri="http://schemas.openxmlformats.org/presentationml/2006/ole">
            <p:oleObj spid="_x0000_s74763" name="Equation" r:id="rId6" imgW="1066800" imgH="457200" progId="Equation.DSMT4">
              <p:embed/>
            </p:oleObj>
          </a:graphicData>
        </a:graphic>
      </p:graphicFrame>
      <p:graphicFrame>
        <p:nvGraphicFramePr>
          <p:cNvPr id="25" name="Object 26"/>
          <p:cNvGraphicFramePr>
            <a:graphicFrameLocks noChangeAspect="1"/>
          </p:cNvGraphicFramePr>
          <p:nvPr/>
        </p:nvGraphicFramePr>
        <p:xfrm>
          <a:off x="4542896" y="4022725"/>
          <a:ext cx="1460500" cy="342900"/>
        </p:xfrm>
        <a:graphic>
          <a:graphicData uri="http://schemas.openxmlformats.org/presentationml/2006/ole">
            <p:oleObj spid="_x0000_s74764" name="Equation" r:id="rId7" imgW="1460500" imgH="342900" progId="Equation.DSMT4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030133" y="4779202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  X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=     </a:t>
            </a:r>
            <a:r>
              <a:rPr lang="en-US" sz="2400" dirty="0">
                <a:latin typeface="Times New Roman"/>
                <a:cs typeface="Times New Roman"/>
              </a:rPr>
              <a:t>                           .24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28" name="Object 24"/>
          <p:cNvGraphicFramePr>
            <a:graphicFrameLocks noChangeAspect="1"/>
          </p:cNvGraphicFramePr>
          <p:nvPr/>
        </p:nvGraphicFramePr>
        <p:xfrm>
          <a:off x="560388" y="4859867"/>
          <a:ext cx="1993900" cy="330200"/>
        </p:xfrm>
        <a:graphic>
          <a:graphicData uri="http://schemas.openxmlformats.org/presentationml/2006/ole">
            <p:oleObj spid="_x0000_s74765" name="Equation" r:id="rId8" imgW="1993900" imgH="330200" progId="Equation.DSMT4">
              <p:embed/>
            </p:oleObj>
          </a:graphicData>
        </a:graphic>
      </p:graphicFrame>
      <p:graphicFrame>
        <p:nvGraphicFramePr>
          <p:cNvPr id="29" name="Object 16"/>
          <p:cNvGraphicFramePr>
            <a:graphicFrameLocks noChangeAspect="1"/>
          </p:cNvGraphicFramePr>
          <p:nvPr/>
        </p:nvGraphicFramePr>
        <p:xfrm>
          <a:off x="569385" y="5532966"/>
          <a:ext cx="2247900" cy="520700"/>
        </p:xfrm>
        <a:graphic>
          <a:graphicData uri="http://schemas.openxmlformats.org/presentationml/2006/ole">
            <p:oleObj spid="_x0000_s74766" name="Equation" r:id="rId9" imgW="2247900" imgH="520700" progId="Equation.DSMT4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233332" y="5655733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b</a:t>
            </a:r>
            <a:r>
              <a:rPr lang="en-US" sz="2400" dirty="0">
                <a:latin typeface="Times New Roman"/>
                <a:cs typeface="Times New Roman"/>
              </a:rPr>
              <a:t> =</a:t>
            </a:r>
            <a:r>
              <a:rPr lang="en-US" sz="2400" i="1" dirty="0">
                <a:latin typeface="Times New Roman"/>
                <a:cs typeface="Times New Roman"/>
              </a:rPr>
              <a:t>     </a:t>
            </a:r>
            <a:r>
              <a:rPr lang="en-US" sz="2400" dirty="0">
                <a:latin typeface="Times New Roman"/>
                <a:cs typeface="Times New Roman"/>
              </a:rPr>
              <a:t>                           .24</a:t>
            </a:r>
            <a:endParaRPr lang="en-US" sz="2400" i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965200" y="355600"/>
            <a:ext cx="7805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5596" y="643467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sz="2800" dirty="0">
                <a:solidFill>
                  <a:srgbClr val="0000FF"/>
                </a:solidFill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Table 5. Continued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5396" y="1439333"/>
            <a:ext cx="83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  Item                                 Solve for or Fill In       Point Biserial </a:t>
            </a:r>
            <a:r>
              <a:rPr lang="en-US" sz="2400" i="1" dirty="0">
                <a:latin typeface="Times New Roman"/>
                <a:cs typeface="Times New Roman"/>
              </a:rPr>
              <a:t>r</a:t>
            </a:r>
            <a:endParaRPr lang="en-US" sz="2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42926" y="1717041"/>
          <a:ext cx="8296274" cy="365760"/>
        </p:xfrm>
        <a:graphic>
          <a:graphicData uri="http://schemas.openxmlformats.org/drawingml/2006/table">
            <a:tbl>
              <a:tblPr/>
              <a:tblGrid>
                <a:gridCol w="8296274"/>
              </a:tblGrid>
              <a:tr h="2032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Arial" pitchFamily="-110" charset="0"/>
                        <a:cs typeface="Arial" pitchFamily="-110" charset="0"/>
                      </a:endParaRPr>
                    </a:p>
                  </a:txBody>
                  <a:tcPr marL="91447" marR="9144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Object 21"/>
          <p:cNvGraphicFramePr>
            <a:graphicFrameLocks noChangeAspect="1"/>
          </p:cNvGraphicFramePr>
          <p:nvPr/>
        </p:nvGraphicFramePr>
        <p:xfrm>
          <a:off x="594784" y="4681537"/>
          <a:ext cx="2705100" cy="762000"/>
        </p:xfrm>
        <a:graphic>
          <a:graphicData uri="http://schemas.openxmlformats.org/presentationml/2006/ole">
            <p:oleObj spid="_x0000_s75781" name="Equation" r:id="rId3" imgW="2705100" imgH="76200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928531" y="4817533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&lt; M</a:t>
            </a:r>
            <a:r>
              <a:rPr lang="en-US" sz="2400" dirty="0">
                <a:latin typeface="Times New Roman"/>
                <a:cs typeface="Times New Roman"/>
              </a:rPr>
              <a:t> &lt;</a:t>
            </a:r>
            <a:r>
              <a:rPr lang="en-US" sz="2400" i="1" dirty="0">
                <a:latin typeface="Times New Roman"/>
                <a:cs typeface="Times New Roman"/>
              </a:rPr>
              <a:t>     </a:t>
            </a:r>
            <a:r>
              <a:rPr lang="en-US" sz="2400" dirty="0">
                <a:latin typeface="Times New Roman"/>
                <a:cs typeface="Times New Roman"/>
              </a:rPr>
              <a:t>                         .22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24932" y="914398"/>
          <a:ext cx="8314267" cy="415925"/>
        </p:xfrm>
        <a:graphic>
          <a:graphicData uri="http://schemas.openxmlformats.org/drawingml/2006/table">
            <a:tbl>
              <a:tblPr/>
              <a:tblGrid>
                <a:gridCol w="8314267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Arial" pitchFamily="-110" charset="0"/>
                        <a:cs typeface="Arial" pitchFamily="-110" charset="0"/>
                      </a:endParaRPr>
                    </a:p>
                  </a:txBody>
                  <a:tcPr marL="91447" marR="9144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962397" y="5685134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     =          </a:t>
            </a:r>
            <a:r>
              <a:rPr lang="en-US" sz="2400" dirty="0">
                <a:latin typeface="Times New Roman"/>
                <a:cs typeface="Times New Roman"/>
              </a:rPr>
              <a:t>                     .22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21" name="Object 27"/>
          <p:cNvGraphicFramePr>
            <a:graphicFrameLocks noChangeAspect="1"/>
          </p:cNvGraphicFramePr>
          <p:nvPr/>
        </p:nvGraphicFramePr>
        <p:xfrm>
          <a:off x="596901" y="5710534"/>
          <a:ext cx="3378200" cy="457200"/>
        </p:xfrm>
        <a:graphic>
          <a:graphicData uri="http://schemas.openxmlformats.org/presentationml/2006/ole">
            <p:oleObj spid="_x0000_s75782" name="Equation" r:id="rId4" imgW="3378200" imgH="457200" progId="Equation.DSMT4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013197" y="2315401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    =          </a:t>
            </a:r>
            <a:r>
              <a:rPr lang="en-US" sz="2400" dirty="0">
                <a:latin typeface="Times New Roman"/>
                <a:cs typeface="Times New Roman"/>
              </a:rPr>
              <a:t>                      .23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23" name="Object 27"/>
          <p:cNvGraphicFramePr>
            <a:graphicFrameLocks noChangeAspect="1"/>
          </p:cNvGraphicFramePr>
          <p:nvPr/>
        </p:nvGraphicFramePr>
        <p:xfrm>
          <a:off x="605367" y="2410355"/>
          <a:ext cx="2311400" cy="317500"/>
        </p:xfrm>
        <a:graphic>
          <a:graphicData uri="http://schemas.openxmlformats.org/presentationml/2006/ole">
            <p:oleObj spid="_x0000_s75783" name="Equation" r:id="rId5" imgW="2311400" imgH="31750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148668" y="3166534"/>
            <a:ext cx="428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X </a:t>
            </a:r>
            <a:r>
              <a:rPr lang="en-US" sz="2400" dirty="0">
                <a:latin typeface="Times New Roman"/>
                <a:cs typeface="Times New Roman"/>
              </a:rPr>
              <a:t>=</a:t>
            </a:r>
            <a:r>
              <a:rPr lang="en-US" sz="2400" i="1" dirty="0">
                <a:latin typeface="Times New Roman"/>
                <a:cs typeface="Times New Roman"/>
              </a:rPr>
              <a:t>     </a:t>
            </a:r>
            <a:r>
              <a:rPr lang="en-US" sz="2400" dirty="0">
                <a:latin typeface="Times New Roman"/>
                <a:cs typeface="Times New Roman"/>
              </a:rPr>
              <a:t>                           .23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26" name="Object 24"/>
          <p:cNvGraphicFramePr>
            <a:graphicFrameLocks noChangeAspect="1"/>
          </p:cNvGraphicFramePr>
          <p:nvPr/>
        </p:nvGraphicFramePr>
        <p:xfrm>
          <a:off x="614892" y="3911600"/>
          <a:ext cx="1461910" cy="474133"/>
        </p:xfrm>
        <a:graphic>
          <a:graphicData uri="http://schemas.openxmlformats.org/presentationml/2006/ole">
            <p:oleObj spid="_x0000_s75785" name="Equation" r:id="rId6" imgW="1409700" imgH="457200" progId="Equation.DSMT4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316937" y="3886201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                </a:t>
            </a:r>
            <a:r>
              <a:rPr lang="en-US" sz="2400" dirty="0">
                <a:latin typeface="Times New Roman"/>
                <a:cs typeface="Times New Roman"/>
              </a:rPr>
              <a:t>                  .23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28" name="Object 32"/>
          <p:cNvGraphicFramePr>
            <a:graphicFrameLocks noChangeAspect="1"/>
          </p:cNvGraphicFramePr>
          <p:nvPr/>
        </p:nvGraphicFramePr>
        <p:xfrm>
          <a:off x="4406900" y="3905250"/>
          <a:ext cx="1143000" cy="469900"/>
        </p:xfrm>
        <a:graphic>
          <a:graphicData uri="http://schemas.openxmlformats.org/presentationml/2006/ole">
            <p:oleObj spid="_x0000_s75786" name="Equation" r:id="rId7" imgW="1143000" imgH="469900" progId="Equation.DSMT4">
              <p:embed/>
            </p:oleObj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406400" y="6153574"/>
          <a:ext cx="8415867" cy="365760"/>
        </p:xfrm>
        <a:graphic>
          <a:graphicData uri="http://schemas.openxmlformats.org/drawingml/2006/table">
            <a:tbl>
              <a:tblPr/>
              <a:tblGrid>
                <a:gridCol w="8415867"/>
              </a:tblGrid>
              <a:tr h="2032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Arial" pitchFamily="-110" charset="0"/>
                        <a:cs typeface="Arial" pitchFamily="-110" charset="0"/>
                      </a:endParaRPr>
                    </a:p>
                  </a:txBody>
                  <a:tcPr marL="91447" marR="9144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5787" name="Object 11"/>
          <p:cNvGraphicFramePr>
            <a:graphicFrameLocks noChangeAspect="1"/>
          </p:cNvGraphicFramePr>
          <p:nvPr/>
        </p:nvGraphicFramePr>
        <p:xfrm>
          <a:off x="613833" y="3257550"/>
          <a:ext cx="2463800" cy="342900"/>
        </p:xfrm>
        <a:graphic>
          <a:graphicData uri="http://schemas.openxmlformats.org/presentationml/2006/ole">
            <p:oleObj spid="_x0000_s75787" name="Equation" r:id="rId8" imgW="2463800" imgH="3429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yr math test trends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132" y="525650"/>
            <a:ext cx="7890934" cy="39588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45467" y="4572000"/>
            <a:ext cx="208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Academic Term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9733" y="5215467"/>
            <a:ext cx="768773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Figure 1. Math test means are shown on the </a:t>
            </a:r>
            <a:r>
              <a:rPr lang="en-US" sz="2400" i="1" dirty="0">
                <a:latin typeface="Times New Roman"/>
                <a:cs typeface="Times New Roman"/>
              </a:rPr>
              <a:t>Y</a:t>
            </a:r>
            <a:r>
              <a:rPr lang="en-US" sz="2400" dirty="0">
                <a:latin typeface="Times New Roman"/>
                <a:cs typeface="Times New Roman"/>
              </a:rPr>
              <a:t> axis. The 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dirty="0">
                <a:latin typeface="Times New Roman"/>
                <a:cs typeface="Times New Roman"/>
              </a:rPr>
              <a:t> axis is fall and spring semesters beginning in fall 1990 and ending in fall 2011. Error bars are 95% confidence intervals.   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-812798" y="1744134"/>
            <a:ext cx="3115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Mean Math Skills Test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th 13023 required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82" y="438709"/>
            <a:ext cx="7655985" cy="51492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36133" y="5604933"/>
            <a:ext cx="7484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Figure 2. Effects of requiring a rigorous math prerequisite on course performance and Math Skills scores. 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-yr math test trends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132" y="525650"/>
            <a:ext cx="7890934" cy="39588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45467" y="4572000"/>
            <a:ext cx="208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Academic Term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9733" y="5215467"/>
            <a:ext cx="768773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Figure 3. The vertical lines at fall 1994 and spring 1997 define the years when a the rigorous math course was required for all psychology majors.   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-812798" y="1744134"/>
            <a:ext cx="3115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Mean Math Skills Test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1354666" y="2201333"/>
            <a:ext cx="26077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67465" y="643466"/>
            <a:ext cx="101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 1994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523066" y="2218266"/>
            <a:ext cx="26077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61264" y="660400"/>
            <a:ext cx="97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1997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Box 1"/>
          <p:cNvSpPr txBox="1">
            <a:spLocks noChangeArrowheads="1"/>
          </p:cNvSpPr>
          <p:nvPr/>
        </p:nvSpPr>
        <p:spPr bwMode="auto">
          <a:xfrm>
            <a:off x="2928938" y="2590800"/>
            <a:ext cx="32686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5400" dirty="0">
                <a:solidFill>
                  <a:srgbClr val="0000FF"/>
                </a:solidFill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THE  END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Box 1"/>
          <p:cNvSpPr txBox="1">
            <a:spLocks noChangeArrowheads="1"/>
          </p:cNvSpPr>
          <p:nvPr/>
        </p:nvSpPr>
        <p:spPr bwMode="auto">
          <a:xfrm>
            <a:off x="2928938" y="2590800"/>
            <a:ext cx="32686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5400" dirty="0">
                <a:solidFill>
                  <a:srgbClr val="0000FF"/>
                </a:solidFill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THE  END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19100" y="490538"/>
            <a:ext cx="7878763" cy="1143000"/>
          </a:xfrm>
        </p:spPr>
        <p:txBody>
          <a:bodyPr/>
          <a:lstStyle/>
          <a:p>
            <a:pPr algn="l" eaLnBrk="1" hangingPunct="1"/>
            <a:r>
              <a:rPr lang="en-US" sz="3200" dirty="0">
                <a:solidFill>
                  <a:srgbClr val="0000FF"/>
                </a:solidFill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  Attitudes Toward Taking A Statistics Class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965200" y="1574800"/>
            <a:ext cx="721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ja-JP" altLang="en-US" sz="24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“</a:t>
            </a:r>
            <a:r>
              <a:rPr lang="en-US" altLang="ja-JP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When I realized that I had to take this course, I . . .</a:t>
            </a:r>
            <a:r>
              <a:rPr lang="ja-JP" altLang="en-US" sz="240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”</a:t>
            </a:r>
            <a:r>
              <a:rPr lang="en-US" altLang="ja-JP" dirty="0"/>
              <a:t> </a:t>
            </a:r>
            <a:endParaRPr lang="en-US" dirty="0"/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1541463" y="2303464"/>
            <a:ext cx="67214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was scared</a:t>
            </a:r>
          </a:p>
          <a:p>
            <a:endParaRPr lang="en-US" sz="1200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panicked. I have heard horror stories about this                </a:t>
            </a:r>
          </a:p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   course.</a:t>
            </a:r>
          </a:p>
          <a:p>
            <a:endParaRPr lang="en-US" sz="1200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wanted to die</a:t>
            </a:r>
          </a:p>
          <a:p>
            <a:endParaRPr lang="en-US" sz="1200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knew I’d have to take it twice</a:t>
            </a:r>
          </a:p>
          <a:p>
            <a:endParaRPr lang="en-US" sz="1200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endParaRPr lang="en-US" sz="400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Didn’t understand what it had to do with psychology</a:t>
            </a:r>
          </a:p>
          <a:p>
            <a:endParaRPr lang="en-US" sz="800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endParaRPr lang="en-US" sz="1200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Didn’t have any idea what to expect.  Everyone has</a:t>
            </a:r>
          </a:p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   told me that it’s a killer.</a:t>
            </a:r>
          </a:p>
          <a:p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1862138"/>
          <a:ext cx="7264400" cy="415925"/>
        </p:xfrm>
        <a:graphic>
          <a:graphicData uri="http://schemas.openxmlformats.org/drawingml/2006/table">
            <a:tbl>
              <a:tblPr/>
              <a:tblGrid>
                <a:gridCol w="7264400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Arial" pitchFamily="-110" charset="0"/>
                        <a:cs typeface="Arial" pitchFamily="-11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1473200" y="474663"/>
            <a:ext cx="6197600" cy="627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nervous but interested</a:t>
            </a:r>
          </a:p>
          <a:p>
            <a:endParaRPr lang="en-US" sz="1400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knew it would be hard</a:t>
            </a:r>
          </a:p>
          <a:p>
            <a:endParaRPr lang="en-US" sz="1400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dreaded it, because of the rumors I heard about</a:t>
            </a:r>
          </a:p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  the class</a:t>
            </a:r>
          </a:p>
          <a:p>
            <a:endParaRPr lang="en-US" sz="1400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was apprehensive about the grading scale</a:t>
            </a:r>
          </a:p>
          <a:p>
            <a:endParaRPr lang="en-US" sz="1400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knew I’d be facing a challenge</a:t>
            </a:r>
          </a:p>
          <a:p>
            <a:endParaRPr lang="en-US" sz="1400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wanted to cry</a:t>
            </a:r>
          </a:p>
          <a:p>
            <a:endParaRPr lang="en-US" sz="1400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Wasn’t too thrilled</a:t>
            </a:r>
          </a:p>
          <a:p>
            <a:endParaRPr lang="en-US" sz="1400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thought that if I wanted to be a psychologist I</a:t>
            </a:r>
          </a:p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  would have to take it and suffer through it</a:t>
            </a:r>
          </a:p>
          <a:p>
            <a:endParaRPr lang="en-US" sz="1400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was frightened</a:t>
            </a:r>
          </a:p>
          <a:p>
            <a:endParaRPr lang="en-US" sz="800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  <a:p>
            <a:endParaRPr lang="en-US" dirty="0">
              <a:latin typeface="Times New Roman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39800" y="6086475"/>
          <a:ext cx="7264400" cy="415925"/>
        </p:xfrm>
        <a:graphic>
          <a:graphicData uri="http://schemas.openxmlformats.org/drawingml/2006/table">
            <a:tbl>
              <a:tblPr/>
              <a:tblGrid>
                <a:gridCol w="7264400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Arial" pitchFamily="-110" charset="0"/>
                        <a:cs typeface="Arial" pitchFamily="-11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92125" y="457200"/>
          <a:ext cx="8196263" cy="6004559"/>
        </p:xfrm>
        <a:graphic>
          <a:graphicData uri="http://schemas.openxmlformats.org/drawingml/2006/table">
            <a:tbl>
              <a:tblPr/>
              <a:tblGrid>
                <a:gridCol w="8196263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Table 2. Representative Items In the Math Skills Test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Round the following numbers to three digits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4572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1. 2.576                                 = ________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4572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3. 1.645                                 = ________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4572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6. 16.25                                 = ________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Perform the following basic operations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4572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8. –5 + 2                                = ________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2873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10. –6 –3                                 =  ________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2873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14. 10/(–2)                              =  ________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2873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26. 3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–2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                                  = (    )/(    )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(     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10" charset="0"/>
                        <a:ea typeface="Times New Roman" pitchFamily="-110" charset="0"/>
                        <a:cs typeface="Times New Roman" pitchFamily="-11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2873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29. Factor  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X</a:t>
                      </a:r>
                      <a:r>
                        <a:rPr kumimoji="0" lang="en-US" sz="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– 2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XY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+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Y</a:t>
                      </a:r>
                      <a:r>
                        <a:rPr kumimoji="0" lang="en-US" sz="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  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2873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30. Factor  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pn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–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p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   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      =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             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10" charset="0"/>
                        <a:ea typeface="Times New Roman" pitchFamily="-110" charset="0"/>
                        <a:cs typeface="Times New Roman" pitchFamily="-11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3381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32. 0!                                      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92125" y="441325"/>
          <a:ext cx="8196263" cy="6065519"/>
        </p:xfrm>
        <a:graphic>
          <a:graphicData uri="http://schemas.openxmlformats.org/drawingml/2006/table">
            <a:tbl>
              <a:tblPr/>
              <a:tblGrid>
                <a:gridCol w="8196263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Table 2. Continued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Remove the parentheses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2873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33.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+ (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–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Z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)                        = ____________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2873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35.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nS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(1 –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R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                      = ____________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2873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36. (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X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–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)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+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M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                  = ____________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Solve the equations and inequalities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2873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37. 3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– 6 = 12                   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= _________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2873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42.                                      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R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= ____________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2873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43.                                     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= ____________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2873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44.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=[(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– 1)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]/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        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S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= ____________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2873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45. 2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– 1 &lt; 3           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   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&lt; _________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2873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   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             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             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10" charset="0"/>
                        <a:ea typeface="Times New Roman" pitchFamily="-110" charset="0"/>
                        <a:cs typeface="Times New Roman" pitchFamily="-11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2873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0" charset="0"/>
                          <a:ea typeface="Times New Roman" pitchFamily="-110" charset="0"/>
                          <a:cs typeface="Times New Roman" pitchFamily="-110" charset="0"/>
                        </a:rPr>
                        <a:t>                                     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322388" y="3719513"/>
          <a:ext cx="1485900" cy="419100"/>
        </p:xfrm>
        <a:graphic>
          <a:graphicData uri="http://schemas.openxmlformats.org/presentationml/2006/ole">
            <p:oleObj spid="_x0000_s22530" name="Equation" r:id="rId3" imgW="1485900" imgH="419100" progId="Equation.DSMT4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298575" y="4152900"/>
          <a:ext cx="1600200" cy="482600"/>
        </p:xfrm>
        <a:graphic>
          <a:graphicData uri="http://schemas.openxmlformats.org/presentationml/2006/ole">
            <p:oleObj spid="_x0000_s22531" name="Equation" r:id="rId4" imgW="1600200" imgH="482600" progId="Equation.DSMT4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850900" y="5613400"/>
          <a:ext cx="2451100" cy="762000"/>
        </p:xfrm>
        <a:graphic>
          <a:graphicData uri="http://schemas.openxmlformats.org/presentationml/2006/ole">
            <p:oleObj spid="_x0000_s22532" name="Equation" r:id="rId5" imgW="2451100" imgH="762000" progId="Equation.DSMT4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935413" y="5853113"/>
          <a:ext cx="2730500" cy="317500"/>
        </p:xfrm>
        <a:graphic>
          <a:graphicData uri="http://schemas.openxmlformats.org/presentationml/2006/ole">
            <p:oleObj spid="_x0000_s22533" name="Equation" r:id="rId6" imgW="2730500" imgH="3175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4" name="TextBox 13"/>
          <p:cNvSpPr txBox="1">
            <a:spLocks noChangeArrowheads="1"/>
          </p:cNvSpPr>
          <p:nvPr/>
        </p:nvSpPr>
        <p:spPr bwMode="auto">
          <a:xfrm>
            <a:off x="965200" y="355600"/>
            <a:ext cx="7805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9463" y="491067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sz="2800" dirty="0">
                <a:solidFill>
                  <a:srgbClr val="0000FF"/>
                </a:solidFill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Table 3. Performance of 3,281 Students on the Ten</a:t>
            </a:r>
          </a:p>
          <a:p>
            <a:pPr lvl="0" defTabSz="457200"/>
            <a:r>
              <a:rPr lang="en-US" sz="2800" dirty="0">
                <a:solidFill>
                  <a:srgbClr val="0000FF"/>
                </a:solidFill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             Most Difficult Items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5396" y="1540933"/>
            <a:ext cx="83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  Item                                 Solve for or Fill In          % Incorrect</a:t>
            </a:r>
            <a:endParaRPr lang="en-US" sz="24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09059" y="1083733"/>
          <a:ext cx="8296274" cy="415925"/>
        </p:xfrm>
        <a:graphic>
          <a:graphicData uri="http://schemas.openxmlformats.org/drawingml/2006/table">
            <a:tbl>
              <a:tblPr/>
              <a:tblGrid>
                <a:gridCol w="8296274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Arial" pitchFamily="-110" charset="0"/>
                        <a:cs typeface="Arial" pitchFamily="-110" charset="0"/>
                      </a:endParaRPr>
                    </a:p>
                  </a:txBody>
                  <a:tcPr marL="91447" marR="9144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16" name="Object 16"/>
          <p:cNvGraphicFramePr>
            <a:graphicFrameLocks noChangeAspect="1"/>
          </p:cNvGraphicFramePr>
          <p:nvPr/>
        </p:nvGraphicFramePr>
        <p:xfrm>
          <a:off x="552451" y="2230967"/>
          <a:ext cx="2247900" cy="520700"/>
        </p:xfrm>
        <a:graphic>
          <a:graphicData uri="http://schemas.openxmlformats.org/presentationml/2006/ole">
            <p:oleObj spid="_x0000_s25616" name="Equation" r:id="rId3" imgW="2247900" imgH="520700" progId="Equation.DSMT4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216398" y="2353734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b</a:t>
            </a:r>
            <a:r>
              <a:rPr lang="en-US" sz="2400" dirty="0">
                <a:latin typeface="Times New Roman"/>
                <a:cs typeface="Times New Roman"/>
              </a:rPr>
              <a:t> =</a:t>
            </a:r>
            <a:r>
              <a:rPr lang="en-US" sz="2400" i="1" dirty="0">
                <a:latin typeface="Times New Roman"/>
                <a:cs typeface="Times New Roman"/>
              </a:rPr>
              <a:t>     </a:t>
            </a:r>
            <a:r>
              <a:rPr lang="en-US" sz="2400" dirty="0">
                <a:latin typeface="Times New Roman"/>
                <a:cs typeface="Times New Roman"/>
              </a:rPr>
              <a:t>                             75%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25617" name="Object 17"/>
          <p:cNvGraphicFramePr>
            <a:graphicFrameLocks noChangeAspect="1"/>
          </p:cNvGraphicFramePr>
          <p:nvPr/>
        </p:nvGraphicFramePr>
        <p:xfrm>
          <a:off x="513820" y="3295532"/>
          <a:ext cx="901700" cy="330200"/>
        </p:xfrm>
        <a:graphic>
          <a:graphicData uri="http://schemas.openxmlformats.org/presentationml/2006/ole">
            <p:oleObj spid="_x0000_s25617" name="Equation" r:id="rId4" imgW="901700" imgH="330200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368799" y="3130433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=     </a:t>
            </a:r>
            <a:r>
              <a:rPr lang="en-US" sz="2400" dirty="0">
                <a:latin typeface="Times New Roman"/>
                <a:cs typeface="Times New Roman"/>
              </a:rPr>
              <a:t>                             71%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25618" name="Object 18"/>
          <p:cNvGraphicFramePr>
            <a:graphicFrameLocks noChangeAspect="1"/>
          </p:cNvGraphicFramePr>
          <p:nvPr/>
        </p:nvGraphicFramePr>
        <p:xfrm>
          <a:off x="535516" y="3784600"/>
          <a:ext cx="2616200" cy="762000"/>
        </p:xfrm>
        <a:graphic>
          <a:graphicData uri="http://schemas.openxmlformats.org/presentationml/2006/ole">
            <p:oleObj spid="_x0000_s25618" name="Equation" r:id="rId5" imgW="2616200" imgH="762000" progId="Equation.DSMT4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26941" y="3784600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&lt; X</a:t>
            </a:r>
            <a:r>
              <a:rPr lang="en-US" sz="2400" dirty="0">
                <a:latin typeface="Times New Roman"/>
                <a:cs typeface="Times New Roman"/>
              </a:rPr>
              <a:t> &lt;</a:t>
            </a:r>
            <a:r>
              <a:rPr lang="en-US" sz="2400" i="1" dirty="0">
                <a:latin typeface="Times New Roman"/>
                <a:cs typeface="Times New Roman"/>
              </a:rPr>
              <a:t>     </a:t>
            </a:r>
            <a:r>
              <a:rPr lang="en-US" sz="2400" dirty="0">
                <a:latin typeface="Times New Roman"/>
                <a:cs typeface="Times New Roman"/>
              </a:rPr>
              <a:t>                             66%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25621" name="Object 21"/>
          <p:cNvGraphicFramePr>
            <a:graphicFrameLocks noChangeAspect="1"/>
          </p:cNvGraphicFramePr>
          <p:nvPr/>
        </p:nvGraphicFramePr>
        <p:xfrm>
          <a:off x="543984" y="4698471"/>
          <a:ext cx="2705100" cy="762000"/>
        </p:xfrm>
        <a:graphic>
          <a:graphicData uri="http://schemas.openxmlformats.org/presentationml/2006/ole">
            <p:oleObj spid="_x0000_s25621" name="Equation" r:id="rId6" imgW="2705100" imgH="762000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894668" y="4715933"/>
            <a:ext cx="4233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&lt; M</a:t>
            </a:r>
            <a:r>
              <a:rPr lang="en-US" sz="2400" dirty="0">
                <a:latin typeface="Times New Roman"/>
                <a:cs typeface="Times New Roman"/>
              </a:rPr>
              <a:t> &lt;</a:t>
            </a:r>
            <a:r>
              <a:rPr lang="en-US" sz="2400" i="1" dirty="0">
                <a:latin typeface="Times New Roman"/>
                <a:cs typeface="Times New Roman"/>
              </a:rPr>
              <a:t>     </a:t>
            </a:r>
            <a:r>
              <a:rPr lang="en-US" sz="2400" dirty="0">
                <a:latin typeface="Times New Roman"/>
                <a:cs typeface="Times New Roman"/>
              </a:rPr>
              <a:t>                            65%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25622" name="Object 22"/>
          <p:cNvGraphicFramePr>
            <a:graphicFrameLocks noChangeAspect="1"/>
          </p:cNvGraphicFramePr>
          <p:nvPr/>
        </p:nvGraphicFramePr>
        <p:xfrm>
          <a:off x="542397" y="5587472"/>
          <a:ext cx="1320800" cy="457200"/>
        </p:xfrm>
        <a:graphic>
          <a:graphicData uri="http://schemas.openxmlformats.org/presentationml/2006/ole">
            <p:oleObj spid="_x0000_s25622" name="Equation" r:id="rId7" imgW="1320800" imgH="457200" progId="Equation.DSMT4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962397" y="5511801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              </a:t>
            </a:r>
            <a:r>
              <a:rPr lang="en-US" sz="2400" dirty="0">
                <a:latin typeface="Times New Roman"/>
                <a:cs typeface="Times New Roman"/>
              </a:rPr>
              <a:t>                            48%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25623" name="Object 23"/>
          <p:cNvGraphicFramePr>
            <a:graphicFrameLocks noChangeAspect="1"/>
          </p:cNvGraphicFramePr>
          <p:nvPr/>
        </p:nvGraphicFramePr>
        <p:xfrm>
          <a:off x="4504797" y="5552547"/>
          <a:ext cx="1270000" cy="495300"/>
        </p:xfrm>
        <a:graphic>
          <a:graphicData uri="http://schemas.openxmlformats.org/presentationml/2006/ole">
            <p:oleObj spid="_x0000_s25623" name="Equation" r:id="rId8" imgW="1270000" imgH="495300" progId="Equation.DSMT4">
              <p:embed/>
            </p:oleObj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541866" y="1710264"/>
          <a:ext cx="8314267" cy="415925"/>
        </p:xfrm>
        <a:graphic>
          <a:graphicData uri="http://schemas.openxmlformats.org/drawingml/2006/table">
            <a:tbl>
              <a:tblPr/>
              <a:tblGrid>
                <a:gridCol w="8314267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Arial" pitchFamily="-110" charset="0"/>
                        <a:cs typeface="Arial" pitchFamily="-110" charset="0"/>
                      </a:endParaRPr>
                    </a:p>
                  </a:txBody>
                  <a:tcPr marL="91447" marR="9144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13"/>
          <p:cNvSpPr txBox="1">
            <a:spLocks noChangeArrowheads="1"/>
          </p:cNvSpPr>
          <p:nvPr/>
        </p:nvSpPr>
        <p:spPr bwMode="auto">
          <a:xfrm>
            <a:off x="965200" y="355600"/>
            <a:ext cx="7805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79463" y="491067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sz="2800" dirty="0">
                <a:solidFill>
                  <a:srgbClr val="0000FF"/>
                </a:solidFill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Table 3. Continued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5396" y="1320799"/>
            <a:ext cx="83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   Item                                Solve for or Fill In           % Incorrect</a:t>
            </a:r>
            <a:endParaRPr lang="en-US" sz="2400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441326" y="802641"/>
          <a:ext cx="8296274" cy="365760"/>
        </p:xfrm>
        <a:graphic>
          <a:graphicData uri="http://schemas.openxmlformats.org/drawingml/2006/table">
            <a:tbl>
              <a:tblPr/>
              <a:tblGrid>
                <a:gridCol w="8296274"/>
              </a:tblGrid>
              <a:tr h="23706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Arial" pitchFamily="-110" charset="0"/>
                        <a:cs typeface="Arial" pitchFamily="-110" charset="0"/>
                      </a:endParaRPr>
                    </a:p>
                  </a:txBody>
                  <a:tcPr marL="91447" marR="9144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4199465" y="3035068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b</a:t>
            </a:r>
            <a:r>
              <a:rPr lang="en-US" sz="2400" dirty="0">
                <a:latin typeface="Times New Roman"/>
                <a:cs typeface="Times New Roman"/>
              </a:rPr>
              <a:t> ≥</a:t>
            </a:r>
            <a:r>
              <a:rPr lang="en-US" sz="2400" i="1" dirty="0">
                <a:latin typeface="Times New Roman"/>
                <a:cs typeface="Times New Roman"/>
              </a:rPr>
              <a:t>     </a:t>
            </a:r>
            <a:r>
              <a:rPr lang="en-US" sz="2400" dirty="0">
                <a:latin typeface="Times New Roman"/>
                <a:cs typeface="Times New Roman"/>
              </a:rPr>
              <a:t>                            42%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51865" y="3797069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=     </a:t>
            </a:r>
            <a:r>
              <a:rPr lang="en-US" sz="2400" dirty="0">
                <a:latin typeface="Times New Roman"/>
                <a:cs typeface="Times New Roman"/>
              </a:rPr>
              <a:t>                            40%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62397" y="4618334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            </a:t>
            </a:r>
            <a:r>
              <a:rPr lang="en-US" sz="2400" dirty="0">
                <a:latin typeface="Times New Roman"/>
                <a:cs typeface="Times New Roman"/>
              </a:rPr>
              <a:t>                             39%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11597" y="5380334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      =          </a:t>
            </a:r>
            <a:r>
              <a:rPr lang="en-US" sz="2400" dirty="0">
                <a:latin typeface="Times New Roman"/>
                <a:cs typeface="Times New Roman"/>
              </a:rPr>
              <a:t>                       37%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390525" y="1574799"/>
          <a:ext cx="8296274" cy="415925"/>
        </p:xfrm>
        <a:graphic>
          <a:graphicData uri="http://schemas.openxmlformats.org/drawingml/2006/table">
            <a:tbl>
              <a:tblPr/>
              <a:tblGrid>
                <a:gridCol w="8296274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Arial" pitchFamily="-110" charset="0"/>
                        <a:cs typeface="Arial" pitchFamily="-110" charset="0"/>
                      </a:endParaRPr>
                    </a:p>
                  </a:txBody>
                  <a:tcPr marL="91447" marR="9144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647" name="Object 23"/>
          <p:cNvGraphicFramePr>
            <a:graphicFrameLocks noChangeAspect="1"/>
          </p:cNvGraphicFramePr>
          <p:nvPr/>
        </p:nvGraphicFramePr>
        <p:xfrm>
          <a:off x="543454" y="3143018"/>
          <a:ext cx="2705100" cy="342900"/>
        </p:xfrm>
        <a:graphic>
          <a:graphicData uri="http://schemas.openxmlformats.org/presentationml/2006/ole">
            <p:oleObj spid="_x0000_s26647" name="Equation" r:id="rId3" imgW="2705100" imgH="342900" progId="Equation.DSMT4">
              <p:embed/>
            </p:oleObj>
          </a:graphicData>
        </a:graphic>
      </p:graphicFrame>
      <p:graphicFrame>
        <p:nvGraphicFramePr>
          <p:cNvPr id="26648" name="Object 24"/>
          <p:cNvGraphicFramePr>
            <a:graphicFrameLocks noChangeAspect="1"/>
          </p:cNvGraphicFramePr>
          <p:nvPr/>
        </p:nvGraphicFramePr>
        <p:xfrm>
          <a:off x="539750" y="3911367"/>
          <a:ext cx="1155700" cy="330200"/>
        </p:xfrm>
        <a:graphic>
          <a:graphicData uri="http://schemas.openxmlformats.org/presentationml/2006/ole">
            <p:oleObj spid="_x0000_s26648" name="Equation" r:id="rId4" imgW="1155700" imgH="330200" progId="Equation.DSMT4">
              <p:embed/>
            </p:oleObj>
          </a:graphicData>
        </a:graphic>
      </p:graphicFrame>
      <p:graphicFrame>
        <p:nvGraphicFramePr>
          <p:cNvPr id="26649" name="Object 25"/>
          <p:cNvGraphicFramePr>
            <a:graphicFrameLocks noChangeAspect="1"/>
          </p:cNvGraphicFramePr>
          <p:nvPr/>
        </p:nvGraphicFramePr>
        <p:xfrm>
          <a:off x="532870" y="4601401"/>
          <a:ext cx="1066800" cy="457200"/>
        </p:xfrm>
        <a:graphic>
          <a:graphicData uri="http://schemas.openxmlformats.org/presentationml/2006/ole">
            <p:oleObj spid="_x0000_s26649" name="Equation" r:id="rId5" imgW="1066800" imgH="457200" progId="Equation.DSMT4">
              <p:embed/>
            </p:oleObj>
          </a:graphicData>
        </a:graphic>
      </p:graphicFrame>
      <p:graphicFrame>
        <p:nvGraphicFramePr>
          <p:cNvPr id="26651" name="Object 27"/>
          <p:cNvGraphicFramePr>
            <a:graphicFrameLocks noChangeAspect="1"/>
          </p:cNvGraphicFramePr>
          <p:nvPr/>
        </p:nvGraphicFramePr>
        <p:xfrm>
          <a:off x="495301" y="5371867"/>
          <a:ext cx="3378200" cy="457200"/>
        </p:xfrm>
        <a:graphic>
          <a:graphicData uri="http://schemas.openxmlformats.org/presentationml/2006/ole">
            <p:oleObj spid="_x0000_s26651" name="Equation" r:id="rId6" imgW="3378200" imgH="457200" progId="Equation.DSMT4">
              <p:embed/>
            </p:oleObj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424393" y="5897879"/>
          <a:ext cx="8296274" cy="365760"/>
        </p:xfrm>
        <a:graphic>
          <a:graphicData uri="http://schemas.openxmlformats.org/drawingml/2006/table">
            <a:tbl>
              <a:tblPr/>
              <a:tblGrid>
                <a:gridCol w="8296274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Arial" pitchFamily="-110" charset="0"/>
                        <a:cs typeface="Arial" pitchFamily="-110" charset="0"/>
                      </a:endParaRPr>
                    </a:p>
                  </a:txBody>
                  <a:tcPr marL="91447" marR="9144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Object 24"/>
          <p:cNvGraphicFramePr>
            <a:graphicFrameLocks noChangeAspect="1"/>
          </p:cNvGraphicFramePr>
          <p:nvPr/>
        </p:nvGraphicFramePr>
        <p:xfrm>
          <a:off x="547158" y="2235200"/>
          <a:ext cx="1461910" cy="474133"/>
        </p:xfrm>
        <a:graphic>
          <a:graphicData uri="http://schemas.openxmlformats.org/presentationml/2006/ole">
            <p:oleObj spid="_x0000_s26652" name="Equation" r:id="rId7" imgW="1409700" imgH="457200" progId="Equation.DSMT4">
              <p:embed/>
            </p:oleObj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4316937" y="2209801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                </a:t>
            </a:r>
            <a:r>
              <a:rPr lang="en-US" sz="2400" dirty="0">
                <a:latin typeface="Times New Roman"/>
                <a:cs typeface="Times New Roman"/>
              </a:rPr>
              <a:t>                    46%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26655" name="Object 31"/>
          <p:cNvGraphicFramePr>
            <a:graphicFrameLocks noChangeAspect="1"/>
          </p:cNvGraphicFramePr>
          <p:nvPr/>
        </p:nvGraphicFramePr>
        <p:xfrm>
          <a:off x="4521200" y="4686829"/>
          <a:ext cx="1841500" cy="469900"/>
        </p:xfrm>
        <a:graphic>
          <a:graphicData uri="http://schemas.openxmlformats.org/presentationml/2006/ole">
            <p:oleObj spid="_x0000_s26655" name="Equation" r:id="rId8" imgW="1841500" imgH="469900" progId="Equation.DSMT4">
              <p:embed/>
            </p:oleObj>
          </a:graphicData>
        </a:graphic>
      </p:graphicFrame>
      <p:graphicFrame>
        <p:nvGraphicFramePr>
          <p:cNvPr id="26656" name="Object 32"/>
          <p:cNvGraphicFramePr>
            <a:graphicFrameLocks noChangeAspect="1"/>
          </p:cNvGraphicFramePr>
          <p:nvPr/>
        </p:nvGraphicFramePr>
        <p:xfrm>
          <a:off x="4474633" y="2228850"/>
          <a:ext cx="1143000" cy="469900"/>
        </p:xfrm>
        <a:graphic>
          <a:graphicData uri="http://schemas.openxmlformats.org/presentationml/2006/ole">
            <p:oleObj spid="_x0000_s26656" name="Equation" r:id="rId9" imgW="1143000" imgH="4699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965200" y="355600"/>
            <a:ext cx="7805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9463" y="491067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sz="2800" dirty="0">
                <a:solidFill>
                  <a:srgbClr val="0000FF"/>
                </a:solidFill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Table 4. Performance of 3,281 Students on the Ten</a:t>
            </a:r>
          </a:p>
          <a:p>
            <a:pPr lvl="0" defTabSz="457200"/>
            <a:r>
              <a:rPr lang="en-US" sz="2800" dirty="0">
                <a:solidFill>
                  <a:srgbClr val="0000FF"/>
                </a:solidFill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             Easiest Items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5396" y="1540933"/>
            <a:ext cx="83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  Item                                 Solve for or Fill In          % Incorrect</a:t>
            </a:r>
            <a:endParaRPr lang="en-US" sz="24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24392" y="1727201"/>
          <a:ext cx="8296274" cy="415925"/>
        </p:xfrm>
        <a:graphic>
          <a:graphicData uri="http://schemas.openxmlformats.org/drawingml/2006/table">
            <a:tbl>
              <a:tblPr/>
              <a:tblGrid>
                <a:gridCol w="8296274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Arial" pitchFamily="-110" charset="0"/>
                        <a:cs typeface="Arial" pitchFamily="-110" charset="0"/>
                      </a:endParaRPr>
                    </a:p>
                  </a:txBody>
                  <a:tcPr marL="91447" marR="9144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Object 16"/>
          <p:cNvGraphicFramePr>
            <a:graphicFrameLocks noChangeAspect="1"/>
          </p:cNvGraphicFramePr>
          <p:nvPr/>
        </p:nvGraphicFramePr>
        <p:xfrm>
          <a:off x="774701" y="2450572"/>
          <a:ext cx="1295400" cy="317500"/>
        </p:xfrm>
        <a:graphic>
          <a:graphicData uri="http://schemas.openxmlformats.org/presentationml/2006/ole">
            <p:oleObj spid="_x0000_s27658" name="Equation" r:id="rId3" imgW="1295400" imgH="3175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16398" y="2353734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 </a:t>
            </a:r>
            <a:r>
              <a:rPr lang="en-US" sz="2400" dirty="0">
                <a:latin typeface="Times New Roman"/>
                <a:cs typeface="Times New Roman"/>
              </a:rPr>
              <a:t> =</a:t>
            </a:r>
            <a:r>
              <a:rPr lang="en-US" sz="2400" i="1" dirty="0">
                <a:latin typeface="Times New Roman"/>
                <a:cs typeface="Times New Roman"/>
              </a:rPr>
              <a:t>     </a:t>
            </a:r>
            <a:r>
              <a:rPr lang="en-US" sz="2400" dirty="0">
                <a:latin typeface="Times New Roman"/>
                <a:cs typeface="Times New Roman"/>
              </a:rPr>
              <a:t>                                3%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16" name="Object 17"/>
          <p:cNvGraphicFramePr>
            <a:graphicFrameLocks noChangeAspect="1"/>
          </p:cNvGraphicFramePr>
          <p:nvPr/>
        </p:nvGraphicFramePr>
        <p:xfrm>
          <a:off x="637115" y="3270250"/>
          <a:ext cx="1435100" cy="317500"/>
        </p:xfrm>
        <a:graphic>
          <a:graphicData uri="http://schemas.openxmlformats.org/presentationml/2006/ole">
            <p:oleObj spid="_x0000_s27659" name="Equation" r:id="rId4" imgW="1435100" imgH="31750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368799" y="3147367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=     </a:t>
            </a:r>
            <a:r>
              <a:rPr lang="en-US" sz="2400" dirty="0">
                <a:latin typeface="Times New Roman"/>
                <a:cs typeface="Times New Roman"/>
              </a:rPr>
              <a:t>                               4%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18" name="Object 18"/>
          <p:cNvGraphicFramePr>
            <a:graphicFrameLocks noChangeAspect="1"/>
          </p:cNvGraphicFramePr>
          <p:nvPr/>
        </p:nvGraphicFramePr>
        <p:xfrm>
          <a:off x="649288" y="4163483"/>
          <a:ext cx="1676400" cy="342900"/>
        </p:xfrm>
        <a:graphic>
          <a:graphicData uri="http://schemas.openxmlformats.org/presentationml/2006/ole">
            <p:oleObj spid="_x0000_s27660" name="Equation" r:id="rId5" imgW="1676400" imgH="34290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468807" y="4072467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=     </a:t>
            </a:r>
            <a:r>
              <a:rPr lang="en-US" sz="2400" dirty="0">
                <a:latin typeface="Times New Roman"/>
                <a:cs typeface="Times New Roman"/>
              </a:rPr>
              <a:t>                               4%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20" name="Object 21"/>
          <p:cNvGraphicFramePr>
            <a:graphicFrameLocks noChangeAspect="1"/>
          </p:cNvGraphicFramePr>
          <p:nvPr/>
        </p:nvGraphicFramePr>
        <p:xfrm>
          <a:off x="624947" y="5010150"/>
          <a:ext cx="1562100" cy="342900"/>
        </p:xfrm>
        <a:graphic>
          <a:graphicData uri="http://schemas.openxmlformats.org/presentationml/2006/ole">
            <p:oleObj spid="_x0000_s27661" name="Equation" r:id="rId6" imgW="1562100" imgH="342900" progId="Equation.DSMT4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487330" y="4902199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=     </a:t>
            </a:r>
            <a:r>
              <a:rPr lang="en-US" sz="2400" dirty="0">
                <a:latin typeface="Times New Roman"/>
                <a:cs typeface="Times New Roman"/>
              </a:rPr>
              <a:t>                               5%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22" name="Object 22"/>
          <p:cNvGraphicFramePr>
            <a:graphicFrameLocks noChangeAspect="1"/>
          </p:cNvGraphicFramePr>
          <p:nvPr/>
        </p:nvGraphicFramePr>
        <p:xfrm>
          <a:off x="610659" y="5865283"/>
          <a:ext cx="1727200" cy="342900"/>
        </p:xfrm>
        <a:graphic>
          <a:graphicData uri="http://schemas.openxmlformats.org/presentationml/2006/ole">
            <p:oleObj spid="_x0000_s27662" name="Equation" r:id="rId7" imgW="1727200" imgH="342900" progId="Equation.DSMT4">
              <p:embed/>
            </p:oleObj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32329" y="1100666"/>
          <a:ext cx="8314267" cy="415925"/>
        </p:xfrm>
        <a:graphic>
          <a:graphicData uri="http://schemas.openxmlformats.org/drawingml/2006/table">
            <a:tbl>
              <a:tblPr/>
              <a:tblGrid>
                <a:gridCol w="8314267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Arial" pitchFamily="-110" charset="0"/>
                        <a:cs typeface="Arial" pitchFamily="-110" charset="0"/>
                      </a:endParaRPr>
                    </a:p>
                  </a:txBody>
                  <a:tcPr marL="91447" marR="9144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504263" y="5681132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=     </a:t>
            </a:r>
            <a:r>
              <a:rPr lang="en-US" sz="2400" dirty="0">
                <a:latin typeface="Times New Roman"/>
                <a:cs typeface="Times New Roman"/>
              </a:rPr>
              <a:t>                               6%</a:t>
            </a:r>
            <a:endParaRPr lang="en-US" sz="2400" i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965200" y="355600"/>
            <a:ext cx="7805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9463" y="491067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sz="2800" dirty="0">
                <a:solidFill>
                  <a:srgbClr val="0000FF"/>
                </a:solidFill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Table 4. Continued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5396" y="1320799"/>
            <a:ext cx="83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   Item                                Solve for or Fill In           % Incorrect</a:t>
            </a:r>
            <a:endParaRPr lang="en-US" sz="2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25992" y="802641"/>
          <a:ext cx="8296274" cy="365760"/>
        </p:xfrm>
        <a:graphic>
          <a:graphicData uri="http://schemas.openxmlformats.org/drawingml/2006/table">
            <a:tbl>
              <a:tblPr/>
              <a:tblGrid>
                <a:gridCol w="8296274"/>
              </a:tblGrid>
              <a:tr h="23706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Arial" pitchFamily="-110" charset="0"/>
                        <a:cs typeface="Arial" pitchFamily="-110" charset="0"/>
                      </a:endParaRPr>
                    </a:p>
                  </a:txBody>
                  <a:tcPr marL="91447" marR="9144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199465" y="3052002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 =     </a:t>
            </a:r>
            <a:r>
              <a:rPr lang="en-US" sz="2400" dirty="0">
                <a:latin typeface="Times New Roman"/>
                <a:cs typeface="Times New Roman"/>
              </a:rPr>
              <a:t>                               7%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80932" y="3864802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=     </a:t>
            </a:r>
            <a:r>
              <a:rPr lang="en-US" sz="2400" dirty="0">
                <a:latin typeface="Times New Roman"/>
                <a:cs typeface="Times New Roman"/>
              </a:rPr>
              <a:t>                                8%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397" y="4618335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    =           </a:t>
            </a:r>
            <a:r>
              <a:rPr lang="en-US" sz="2400" dirty="0">
                <a:latin typeface="Times New Roman"/>
                <a:cs typeface="Times New Roman"/>
              </a:rPr>
              <a:t>                          9%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09997" y="5380334"/>
            <a:ext cx="445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      =          </a:t>
            </a:r>
            <a:r>
              <a:rPr lang="en-US" sz="2400" dirty="0">
                <a:latin typeface="Times New Roman"/>
                <a:cs typeface="Times New Roman"/>
              </a:rPr>
              <a:t>                         10%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59859" y="1574797"/>
          <a:ext cx="8296274" cy="415925"/>
        </p:xfrm>
        <a:graphic>
          <a:graphicData uri="http://schemas.openxmlformats.org/drawingml/2006/table">
            <a:tbl>
              <a:tblPr/>
              <a:tblGrid>
                <a:gridCol w="8296274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Arial" pitchFamily="-110" charset="0"/>
                        <a:cs typeface="Arial" pitchFamily="-110" charset="0"/>
                      </a:endParaRPr>
                    </a:p>
                  </a:txBody>
                  <a:tcPr marL="91447" marR="9144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Object 23"/>
          <p:cNvGraphicFramePr>
            <a:graphicFrameLocks noChangeAspect="1"/>
          </p:cNvGraphicFramePr>
          <p:nvPr/>
        </p:nvGraphicFramePr>
        <p:xfrm>
          <a:off x="619125" y="3194051"/>
          <a:ext cx="1841500" cy="342900"/>
        </p:xfrm>
        <a:graphic>
          <a:graphicData uri="http://schemas.openxmlformats.org/presentationml/2006/ole">
            <p:oleObj spid="_x0000_s28679" name="Equation" r:id="rId3" imgW="1841500" imgH="342900" progId="Equation.DSMT4">
              <p:embed/>
            </p:oleObj>
          </a:graphicData>
        </a:graphic>
      </p:graphicFrame>
      <p:graphicFrame>
        <p:nvGraphicFramePr>
          <p:cNvPr id="22" name="Object 24"/>
          <p:cNvGraphicFramePr>
            <a:graphicFrameLocks noChangeAspect="1"/>
          </p:cNvGraphicFramePr>
          <p:nvPr/>
        </p:nvGraphicFramePr>
        <p:xfrm>
          <a:off x="607484" y="4053417"/>
          <a:ext cx="2070100" cy="317500"/>
        </p:xfrm>
        <a:graphic>
          <a:graphicData uri="http://schemas.openxmlformats.org/presentationml/2006/ole">
            <p:oleObj spid="_x0000_s28680" name="Equation" r:id="rId4" imgW="2070100" imgH="317500" progId="Equation.DSMT4">
              <p:embed/>
            </p:oleObj>
          </a:graphicData>
        </a:graphic>
      </p:graphicFrame>
      <p:graphicFrame>
        <p:nvGraphicFramePr>
          <p:cNvPr id="23" name="Object 25"/>
          <p:cNvGraphicFramePr>
            <a:graphicFrameLocks noChangeAspect="1"/>
          </p:cNvGraphicFramePr>
          <p:nvPr/>
        </p:nvGraphicFramePr>
        <p:xfrm>
          <a:off x="596900" y="4629681"/>
          <a:ext cx="1752600" cy="469900"/>
        </p:xfrm>
        <a:graphic>
          <a:graphicData uri="http://schemas.openxmlformats.org/presentationml/2006/ole">
            <p:oleObj spid="_x0000_s28681" name="Equation" r:id="rId5" imgW="1752600" imgH="469900" progId="Equation.DSMT4">
              <p:embed/>
            </p:oleObj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441326" y="5796279"/>
          <a:ext cx="8296274" cy="365760"/>
        </p:xfrm>
        <a:graphic>
          <a:graphicData uri="http://schemas.openxmlformats.org/drawingml/2006/table">
            <a:tbl>
              <a:tblPr/>
              <a:tblGrid>
                <a:gridCol w="8296274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Arial" pitchFamily="-110" charset="0"/>
                        <a:cs typeface="Arial" pitchFamily="-110" charset="0"/>
                      </a:endParaRPr>
                    </a:p>
                  </a:txBody>
                  <a:tcPr marL="91447" marR="9144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Object 24"/>
          <p:cNvGraphicFramePr>
            <a:graphicFrameLocks noChangeAspect="1"/>
          </p:cNvGraphicFramePr>
          <p:nvPr/>
        </p:nvGraphicFramePr>
        <p:xfrm>
          <a:off x="712788" y="2308225"/>
          <a:ext cx="1976437" cy="328613"/>
        </p:xfrm>
        <a:graphic>
          <a:graphicData uri="http://schemas.openxmlformats.org/presentationml/2006/ole">
            <p:oleObj spid="_x0000_s28684" name="Equation" r:id="rId6" imgW="1905000" imgH="317500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113737" y="2209801"/>
            <a:ext cx="41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   =               </a:t>
            </a:r>
            <a:r>
              <a:rPr lang="en-US" sz="2400" dirty="0">
                <a:latin typeface="Times New Roman"/>
                <a:cs typeface="Times New Roman"/>
              </a:rPr>
              <a:t>                     6%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623888" y="5519738"/>
          <a:ext cx="1155700" cy="330200"/>
        </p:xfrm>
        <a:graphic>
          <a:graphicData uri="http://schemas.openxmlformats.org/presentationml/2006/ole">
            <p:oleObj spid="_x0000_s28688" name="Equation" r:id="rId7" imgW="1155700" imgH="3302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3177</TotalTime>
  <Words>690</Words>
  <Application>Microsoft Macintosh PowerPoint</Application>
  <PresentationFormat>On-screen Show (4:3)</PresentationFormat>
  <Paragraphs>133</Paragraphs>
  <Slides>16</Slides>
  <Notes>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Equation</vt:lpstr>
      <vt:lpstr>Essential Mathematical Skills for Introductory Statistics Students</vt:lpstr>
      <vt:lpstr>   Attitudes Toward Taking A Statistics Class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Baylor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jeremy_langley</dc:creator>
  <cp:lastModifiedBy>Roger Kirk</cp:lastModifiedBy>
  <cp:revision>121</cp:revision>
  <cp:lastPrinted>2009-03-26T20:54:34Z</cp:lastPrinted>
  <dcterms:created xsi:type="dcterms:W3CDTF">2012-04-08T23:15:33Z</dcterms:created>
  <dcterms:modified xsi:type="dcterms:W3CDTF">2012-04-08T23:16:47Z</dcterms:modified>
</cp:coreProperties>
</file>